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1"/>
  </p:notesMasterIdLst>
  <p:sldIdLst>
    <p:sldId id="277" r:id="rId2"/>
    <p:sldId id="280" r:id="rId3"/>
    <p:sldId id="258" r:id="rId4"/>
    <p:sldId id="281" r:id="rId5"/>
    <p:sldId id="259" r:id="rId6"/>
    <p:sldId id="260" r:id="rId7"/>
    <p:sldId id="282" r:id="rId8"/>
    <p:sldId id="263" r:id="rId9"/>
    <p:sldId id="262" r:id="rId10"/>
    <p:sldId id="294" r:id="rId11"/>
    <p:sldId id="264" r:id="rId12"/>
    <p:sldId id="267" r:id="rId13"/>
    <p:sldId id="265" r:id="rId14"/>
    <p:sldId id="283" r:id="rId15"/>
    <p:sldId id="284" r:id="rId16"/>
    <p:sldId id="286" r:id="rId17"/>
    <p:sldId id="287" r:id="rId18"/>
    <p:sldId id="288" r:id="rId19"/>
    <p:sldId id="289" r:id="rId20"/>
    <p:sldId id="272" r:id="rId21"/>
    <p:sldId id="295" r:id="rId22"/>
    <p:sldId id="290" r:id="rId23"/>
    <p:sldId id="291" r:id="rId24"/>
    <p:sldId id="273" r:id="rId25"/>
    <p:sldId id="293" r:id="rId26"/>
    <p:sldId id="279" r:id="rId27"/>
    <p:sldId id="274" r:id="rId28"/>
    <p:sldId id="292" r:id="rId29"/>
    <p:sldId id="275" r:id="rId3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4660"/>
  </p:normalViewPr>
  <p:slideViewPr>
    <p:cSldViewPr snapToGrid="0">
      <p:cViewPr varScale="1">
        <p:scale>
          <a:sx n="82" d="100"/>
          <a:sy n="82" d="100"/>
        </p:scale>
        <p:origin x="76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image" Target="../media/image19.png"/></Relationships>
</file>

<file path=ppt/diagrams/_rels/data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image" Target="../media/image31.png"/></Relationships>
</file>

<file path=ppt/diagrams/_rels/drawing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image" Target="../media/image19.png"/></Relationships>
</file>

<file path=ppt/diagrams/_rels/drawing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3FDE08-F8A5-4CB3-8F82-5441C549563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fr-FR"/>
        </a:p>
      </dgm:t>
    </dgm:pt>
    <dgm:pt modelId="{FE8A5855-711E-49E8-82D8-CF1208CE53B1}">
      <dgm:prSet custT="1"/>
      <dgm:spPr>
        <a:solidFill>
          <a:schemeClr val="accent1">
            <a:lumMod val="60000"/>
            <a:lumOff val="40000"/>
          </a:schemeClr>
        </a:solidFill>
      </dgm:spPr>
      <dgm:t>
        <a:bodyPr/>
        <a:lstStyle/>
        <a:p>
          <a:pPr algn="ctr"/>
          <a:r>
            <a:rPr lang="fr-FR" sz="2800" b="1" dirty="0">
              <a:solidFill>
                <a:schemeClr val="tx1"/>
              </a:solidFill>
              <a:latin typeface="Times New Roman" panose="02020603050405020304" pitchFamily="18" charset="0"/>
              <a:cs typeface="Times New Roman" panose="02020603050405020304" pitchFamily="18" charset="0"/>
            </a:rPr>
            <a:t>THEME : Automatisation de l’extraction de faits à partir de textes (Sujet, prédicat, objet</a:t>
          </a:r>
          <a:endParaRPr lang="fr-FR" sz="2800" dirty="0">
            <a:solidFill>
              <a:schemeClr val="tx1"/>
            </a:solidFill>
            <a:latin typeface="Times New Roman" panose="02020603050405020304" pitchFamily="18" charset="0"/>
            <a:cs typeface="Times New Roman" panose="02020603050405020304" pitchFamily="18" charset="0"/>
          </a:endParaRPr>
        </a:p>
      </dgm:t>
    </dgm:pt>
    <dgm:pt modelId="{F7B3C175-EAB1-4A33-8FED-AD21EE1905A8}" type="parTrans" cxnId="{0A9E763E-DE40-4542-8591-DA5EC20E46C8}">
      <dgm:prSet/>
      <dgm:spPr/>
      <dgm:t>
        <a:bodyPr/>
        <a:lstStyle/>
        <a:p>
          <a:endParaRPr lang="fr-FR"/>
        </a:p>
      </dgm:t>
    </dgm:pt>
    <dgm:pt modelId="{27B9EED0-FFD3-4945-87A0-E09C12142258}" type="sibTrans" cxnId="{0A9E763E-DE40-4542-8591-DA5EC20E46C8}">
      <dgm:prSet/>
      <dgm:spPr/>
      <dgm:t>
        <a:bodyPr/>
        <a:lstStyle/>
        <a:p>
          <a:endParaRPr lang="fr-FR"/>
        </a:p>
      </dgm:t>
    </dgm:pt>
    <dgm:pt modelId="{EAEF14EC-F55E-41E4-82B7-C1946E0ED215}" type="pres">
      <dgm:prSet presAssocID="{063FDE08-F8A5-4CB3-8F82-5441C549563B}" presName="linear" presStyleCnt="0">
        <dgm:presLayoutVars>
          <dgm:animLvl val="lvl"/>
          <dgm:resizeHandles val="exact"/>
        </dgm:presLayoutVars>
      </dgm:prSet>
      <dgm:spPr/>
      <dgm:t>
        <a:bodyPr/>
        <a:lstStyle/>
        <a:p>
          <a:endParaRPr lang="fr-FR"/>
        </a:p>
      </dgm:t>
    </dgm:pt>
    <dgm:pt modelId="{64EA4FF9-9271-4541-AF4B-1A069A25402F}" type="pres">
      <dgm:prSet presAssocID="{FE8A5855-711E-49E8-82D8-CF1208CE53B1}" presName="parentText" presStyleLbl="node1" presStyleIdx="0" presStyleCnt="1" custLinFactNeighborY="-1900">
        <dgm:presLayoutVars>
          <dgm:chMax val="0"/>
          <dgm:bulletEnabled val="1"/>
        </dgm:presLayoutVars>
      </dgm:prSet>
      <dgm:spPr/>
      <dgm:t>
        <a:bodyPr/>
        <a:lstStyle/>
        <a:p>
          <a:endParaRPr lang="fr-FR"/>
        </a:p>
      </dgm:t>
    </dgm:pt>
  </dgm:ptLst>
  <dgm:cxnLst>
    <dgm:cxn modelId="{077EB311-AEFD-4F6B-8767-A966C4EAB1DD}" type="presOf" srcId="{FE8A5855-711E-49E8-82D8-CF1208CE53B1}" destId="{64EA4FF9-9271-4541-AF4B-1A069A25402F}" srcOrd="0" destOrd="0" presId="urn:microsoft.com/office/officeart/2005/8/layout/vList2"/>
    <dgm:cxn modelId="{CAEDE2F5-0DCB-47EE-BDD5-D4D1D0C71471}" type="presOf" srcId="{063FDE08-F8A5-4CB3-8F82-5441C549563B}" destId="{EAEF14EC-F55E-41E4-82B7-C1946E0ED215}" srcOrd="0" destOrd="0" presId="urn:microsoft.com/office/officeart/2005/8/layout/vList2"/>
    <dgm:cxn modelId="{0A9E763E-DE40-4542-8591-DA5EC20E46C8}" srcId="{063FDE08-F8A5-4CB3-8F82-5441C549563B}" destId="{FE8A5855-711E-49E8-82D8-CF1208CE53B1}" srcOrd="0" destOrd="0" parTransId="{F7B3C175-EAB1-4A33-8FED-AD21EE1905A8}" sibTransId="{27B9EED0-FFD3-4945-87A0-E09C12142258}"/>
    <dgm:cxn modelId="{601A726E-D6EF-4254-BD57-75C7495BA327}" type="presParOf" srcId="{EAEF14EC-F55E-41E4-82B7-C1946E0ED215}" destId="{64EA4FF9-9271-4541-AF4B-1A069A25402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EA87B04-8996-4E1E-8BC2-7D9BFE48B6F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fr-FR"/>
        </a:p>
      </dgm:t>
    </dgm:pt>
    <dgm:pt modelId="{533E8FD7-5D01-41D1-B372-58D80E9125DE}">
      <dgm:prSet/>
      <dgm:spPr>
        <a:solidFill>
          <a:schemeClr val="accent1">
            <a:lumMod val="50000"/>
          </a:schemeClr>
        </a:solidFill>
      </dgm:spPr>
      <dgm:t>
        <a:bodyPr/>
        <a:lstStyle/>
        <a:p>
          <a:pPr algn="ctr"/>
          <a:r>
            <a:rPr lang="fr-FR" b="1" i="0" dirty="0"/>
            <a:t>Explication du </a:t>
          </a:r>
          <a:r>
            <a:rPr lang="fr-FR" b="1" i="0" dirty="0" smtClean="0"/>
            <a:t>code pour les </a:t>
          </a:r>
          <a:r>
            <a:rPr lang="fr-FR" b="1" i="0" dirty="0" err="1" smtClean="0"/>
            <a:t>Fake</a:t>
          </a:r>
          <a:r>
            <a:rPr lang="fr-FR" b="1" i="0" dirty="0" smtClean="0"/>
            <a:t> news</a:t>
          </a:r>
          <a:endParaRPr lang="fr-FR" dirty="0"/>
        </a:p>
      </dgm:t>
    </dgm:pt>
    <dgm:pt modelId="{DBBCDE14-DEF6-4C2B-B5DD-A9AC972093A4}" type="parTrans" cxnId="{E24C5C6C-14B6-49BC-AC59-6336D57FCABF}">
      <dgm:prSet/>
      <dgm:spPr/>
      <dgm:t>
        <a:bodyPr/>
        <a:lstStyle/>
        <a:p>
          <a:endParaRPr lang="fr-FR"/>
        </a:p>
      </dgm:t>
    </dgm:pt>
    <dgm:pt modelId="{8DEB6298-3CA9-4C07-A28C-B26BFDF01A89}" type="sibTrans" cxnId="{E24C5C6C-14B6-49BC-AC59-6336D57FCABF}">
      <dgm:prSet/>
      <dgm:spPr/>
      <dgm:t>
        <a:bodyPr/>
        <a:lstStyle/>
        <a:p>
          <a:endParaRPr lang="fr-FR"/>
        </a:p>
      </dgm:t>
    </dgm:pt>
    <dgm:pt modelId="{9E1FE3D6-746B-497C-9B24-759B21001539}" type="pres">
      <dgm:prSet presAssocID="{3EA87B04-8996-4E1E-8BC2-7D9BFE48B6F2}" presName="linear" presStyleCnt="0">
        <dgm:presLayoutVars>
          <dgm:animLvl val="lvl"/>
          <dgm:resizeHandles val="exact"/>
        </dgm:presLayoutVars>
      </dgm:prSet>
      <dgm:spPr/>
      <dgm:t>
        <a:bodyPr/>
        <a:lstStyle/>
        <a:p>
          <a:endParaRPr lang="fr-FR"/>
        </a:p>
      </dgm:t>
    </dgm:pt>
    <dgm:pt modelId="{1A8FA2B9-CE9F-446E-9046-35E53DB09370}" type="pres">
      <dgm:prSet presAssocID="{533E8FD7-5D01-41D1-B372-58D80E9125DE}" presName="parentText" presStyleLbl="node1" presStyleIdx="0" presStyleCnt="1" custLinFactNeighborX="-7095" custLinFactNeighborY="-883">
        <dgm:presLayoutVars>
          <dgm:chMax val="0"/>
          <dgm:bulletEnabled val="1"/>
        </dgm:presLayoutVars>
      </dgm:prSet>
      <dgm:spPr/>
      <dgm:t>
        <a:bodyPr/>
        <a:lstStyle/>
        <a:p>
          <a:endParaRPr lang="fr-FR"/>
        </a:p>
      </dgm:t>
    </dgm:pt>
  </dgm:ptLst>
  <dgm:cxnLst>
    <dgm:cxn modelId="{E24C5C6C-14B6-49BC-AC59-6336D57FCABF}" srcId="{3EA87B04-8996-4E1E-8BC2-7D9BFE48B6F2}" destId="{533E8FD7-5D01-41D1-B372-58D80E9125DE}" srcOrd="0" destOrd="0" parTransId="{DBBCDE14-DEF6-4C2B-B5DD-A9AC972093A4}" sibTransId="{8DEB6298-3CA9-4C07-A28C-B26BFDF01A89}"/>
    <dgm:cxn modelId="{2B10BB4E-3CDA-4E74-BBF4-352924927C4E}" type="presOf" srcId="{533E8FD7-5D01-41D1-B372-58D80E9125DE}" destId="{1A8FA2B9-CE9F-446E-9046-35E53DB09370}" srcOrd="0" destOrd="0" presId="urn:microsoft.com/office/officeart/2005/8/layout/vList2"/>
    <dgm:cxn modelId="{2799BAA2-BE01-4888-B8E0-34D04F21761B}" type="presOf" srcId="{3EA87B04-8996-4E1E-8BC2-7D9BFE48B6F2}" destId="{9E1FE3D6-746B-497C-9B24-759B21001539}" srcOrd="0" destOrd="0" presId="urn:microsoft.com/office/officeart/2005/8/layout/vList2"/>
    <dgm:cxn modelId="{D76C5878-EE0D-4B4A-9E87-7374D2B2E3D9}" type="presParOf" srcId="{9E1FE3D6-746B-497C-9B24-759B21001539}" destId="{1A8FA2B9-CE9F-446E-9046-35E53DB09370}" srcOrd="0" destOrd="0" presId="urn:microsoft.com/office/officeart/2005/8/layout/vList2"/>
  </dgm:cxnLst>
  <dgm:bg>
    <a:solidFill>
      <a:schemeClr val="accent1">
        <a:lumMod val="5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53266FB-CC69-4F02-8465-BDBF03A47E5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fr-FR"/>
        </a:p>
      </dgm:t>
    </dgm:pt>
    <dgm:pt modelId="{F368DCBA-1923-4E75-A673-10780297322E}">
      <dgm:prSet custT="1"/>
      <dgm:spPr/>
      <dgm:t>
        <a:bodyPr/>
        <a:lstStyle/>
        <a:p>
          <a:r>
            <a:rPr lang="fr-FR" sz="1600" b="1" i="0" dirty="0">
              <a:highlight>
                <a:srgbClr val="000080"/>
              </a:highlight>
              <a:latin typeface="Times New Roman" panose="02020603050405020304" pitchFamily="18" charset="0"/>
              <a:cs typeface="Times New Roman" panose="02020603050405020304" pitchFamily="18" charset="0"/>
            </a:rPr>
            <a:t>Importation des bibliothèques </a:t>
          </a:r>
          <a:r>
            <a:rPr lang="fr-FR" sz="1600" b="1" i="0" dirty="0">
              <a:latin typeface="Times New Roman" panose="02020603050405020304" pitchFamily="18" charset="0"/>
              <a:cs typeface="Times New Roman" panose="02020603050405020304" pitchFamily="18" charset="0"/>
            </a:rPr>
            <a:t>:</a:t>
          </a:r>
          <a:r>
            <a:rPr lang="fr-FR" sz="1600" b="0" i="0" dirty="0">
              <a:latin typeface="Times New Roman" panose="02020603050405020304" pitchFamily="18" charset="0"/>
              <a:cs typeface="Times New Roman" panose="02020603050405020304" pitchFamily="18" charset="0"/>
            </a:rPr>
            <a:t> Les bibliothèques nécessaires pour le traitement des données (</a:t>
          </a:r>
          <a:r>
            <a:rPr lang="fr-FR" sz="1600" b="0" i="0" dirty="0" err="1">
              <a:latin typeface="Times New Roman" panose="02020603050405020304" pitchFamily="18" charset="0"/>
              <a:cs typeface="Times New Roman" panose="02020603050405020304" pitchFamily="18" charset="0"/>
            </a:rPr>
            <a:t>NumPy</a:t>
          </a:r>
          <a:r>
            <a:rPr lang="fr-FR" sz="1600" b="0" i="0" dirty="0">
              <a:latin typeface="Times New Roman" panose="02020603050405020304" pitchFamily="18" charset="0"/>
              <a:cs typeface="Times New Roman" panose="02020603050405020304" pitchFamily="18" charset="0"/>
            </a:rPr>
            <a:t>, Pandas, </a:t>
          </a:r>
          <a:r>
            <a:rPr lang="fr-FR" sz="1600" b="0" i="0" dirty="0" err="1">
              <a:latin typeface="Times New Roman" panose="02020603050405020304" pitchFamily="18" charset="0"/>
              <a:cs typeface="Times New Roman" panose="02020603050405020304" pitchFamily="18" charset="0"/>
            </a:rPr>
            <a:t>Matplotlib</a:t>
          </a:r>
          <a:r>
            <a:rPr lang="fr-FR" sz="1600" b="0" i="0" dirty="0">
              <a:latin typeface="Times New Roman" panose="02020603050405020304" pitchFamily="18" charset="0"/>
              <a:cs typeface="Times New Roman" panose="02020603050405020304" pitchFamily="18" charset="0"/>
            </a:rPr>
            <a:t>, </a:t>
          </a:r>
          <a:r>
            <a:rPr lang="fr-FR" sz="1600" b="0" i="0" dirty="0" err="1">
              <a:latin typeface="Times New Roman" panose="02020603050405020304" pitchFamily="18" charset="0"/>
              <a:cs typeface="Times New Roman" panose="02020603050405020304" pitchFamily="18" charset="0"/>
            </a:rPr>
            <a:t>Seaborn</a:t>
          </a:r>
          <a:r>
            <a:rPr lang="fr-FR" sz="1600" b="0" i="0" dirty="0">
              <a:latin typeface="Times New Roman" panose="02020603050405020304" pitchFamily="18" charset="0"/>
              <a:cs typeface="Times New Roman" panose="02020603050405020304" pitchFamily="18" charset="0"/>
            </a:rPr>
            <a:t>) et pour les techniques de machine learning (</a:t>
          </a:r>
          <a:r>
            <a:rPr lang="fr-FR" sz="1600" b="0" i="0" dirty="0" err="1">
              <a:latin typeface="Times New Roman" panose="02020603050405020304" pitchFamily="18" charset="0"/>
              <a:cs typeface="Times New Roman" panose="02020603050405020304" pitchFamily="18" charset="0"/>
            </a:rPr>
            <a:t>scikit-learn</a:t>
          </a:r>
          <a:r>
            <a:rPr lang="fr-FR" sz="1600" b="0" i="0" dirty="0">
              <a:latin typeface="Times New Roman" panose="02020603050405020304" pitchFamily="18" charset="0"/>
              <a:cs typeface="Times New Roman" panose="02020603050405020304" pitchFamily="18" charset="0"/>
            </a:rPr>
            <a:t>) sont importées.</a:t>
          </a:r>
          <a:endParaRPr lang="fr-FR" sz="1600" dirty="0">
            <a:latin typeface="Times New Roman" panose="02020603050405020304" pitchFamily="18" charset="0"/>
            <a:cs typeface="Times New Roman" panose="02020603050405020304" pitchFamily="18" charset="0"/>
          </a:endParaRPr>
        </a:p>
      </dgm:t>
    </dgm:pt>
    <dgm:pt modelId="{A8800622-DC63-40B2-A0D4-887CE41AC79A}" type="parTrans" cxnId="{ED7C53B1-FB54-4A84-9DE1-591BB9BAA294}">
      <dgm:prSet/>
      <dgm:spPr/>
      <dgm:t>
        <a:bodyPr/>
        <a:lstStyle/>
        <a:p>
          <a:endParaRPr lang="fr-FR" sz="2000"/>
        </a:p>
      </dgm:t>
    </dgm:pt>
    <dgm:pt modelId="{EE8C93D6-81E0-44B8-B327-EF5BAA5DF3CB}" type="sibTrans" cxnId="{ED7C53B1-FB54-4A84-9DE1-591BB9BAA294}">
      <dgm:prSet/>
      <dgm:spPr/>
      <dgm:t>
        <a:bodyPr/>
        <a:lstStyle/>
        <a:p>
          <a:endParaRPr lang="fr-FR" sz="2000"/>
        </a:p>
      </dgm:t>
    </dgm:pt>
    <dgm:pt modelId="{7C92FF00-03B9-47D7-A928-2138DA010E99}">
      <dgm:prSet custT="1"/>
      <dgm:spPr/>
      <dgm:t>
        <a:bodyPr/>
        <a:lstStyle/>
        <a:p>
          <a:r>
            <a:rPr lang="fr-FR" sz="1600" b="1" i="0" dirty="0">
              <a:highlight>
                <a:srgbClr val="000080"/>
              </a:highlight>
              <a:latin typeface="Times New Roman" panose="02020603050405020304" pitchFamily="18" charset="0"/>
              <a:cs typeface="Times New Roman" panose="02020603050405020304" pitchFamily="18" charset="0"/>
            </a:rPr>
            <a:t>Téléchargement du fichier Excel</a:t>
          </a:r>
          <a:r>
            <a:rPr lang="fr-FR" sz="1600" b="0" i="0" dirty="0">
              <a:highlight>
                <a:srgbClr val="000080"/>
              </a:highlight>
              <a:latin typeface="Times New Roman" panose="02020603050405020304" pitchFamily="18" charset="0"/>
              <a:cs typeface="Times New Roman" panose="02020603050405020304" pitchFamily="18" charset="0"/>
            </a:rPr>
            <a:t> </a:t>
          </a:r>
          <a:r>
            <a:rPr lang="fr-FR" sz="1600" b="0" i="0" dirty="0">
              <a:latin typeface="Times New Roman" panose="02020603050405020304" pitchFamily="18" charset="0"/>
              <a:cs typeface="Times New Roman" panose="02020603050405020304" pitchFamily="18" charset="0"/>
            </a:rPr>
            <a:t>: L'utilisateur est invité à importer un fichier Excel contenant les données textuelles à analyser.</a:t>
          </a:r>
          <a:endParaRPr lang="fr-FR" sz="1600" dirty="0">
            <a:latin typeface="Times New Roman" panose="02020603050405020304" pitchFamily="18" charset="0"/>
            <a:cs typeface="Times New Roman" panose="02020603050405020304" pitchFamily="18" charset="0"/>
          </a:endParaRPr>
        </a:p>
      </dgm:t>
    </dgm:pt>
    <dgm:pt modelId="{23827191-074B-4E8E-AB3B-604BB6D0AB02}" type="parTrans" cxnId="{4A3BD4C5-5B1F-4138-AFB5-C4FC652CAD9E}">
      <dgm:prSet/>
      <dgm:spPr/>
      <dgm:t>
        <a:bodyPr/>
        <a:lstStyle/>
        <a:p>
          <a:endParaRPr lang="fr-FR" sz="2000"/>
        </a:p>
      </dgm:t>
    </dgm:pt>
    <dgm:pt modelId="{7EB08779-6E8B-429B-8F65-14E2103015FD}" type="sibTrans" cxnId="{4A3BD4C5-5B1F-4138-AFB5-C4FC652CAD9E}">
      <dgm:prSet/>
      <dgm:spPr/>
      <dgm:t>
        <a:bodyPr/>
        <a:lstStyle/>
        <a:p>
          <a:endParaRPr lang="fr-FR" sz="2000"/>
        </a:p>
      </dgm:t>
    </dgm:pt>
    <dgm:pt modelId="{20F31005-2669-4F43-8399-4FD85A70F8C2}">
      <dgm:prSet custT="1"/>
      <dgm:spPr/>
      <dgm:t>
        <a:bodyPr/>
        <a:lstStyle/>
        <a:p>
          <a:r>
            <a:rPr lang="fr-FR" sz="1600" b="1" i="0" dirty="0">
              <a:highlight>
                <a:srgbClr val="000080"/>
              </a:highlight>
              <a:latin typeface="Times New Roman" panose="02020603050405020304" pitchFamily="18" charset="0"/>
              <a:cs typeface="Times New Roman" panose="02020603050405020304" pitchFamily="18" charset="0"/>
            </a:rPr>
            <a:t>Prétraitement des données</a:t>
          </a:r>
          <a:r>
            <a:rPr lang="fr-FR" sz="1600" b="0" i="0" dirty="0">
              <a:highlight>
                <a:srgbClr val="000080"/>
              </a:highlight>
              <a:latin typeface="Times New Roman" panose="02020603050405020304" pitchFamily="18" charset="0"/>
              <a:cs typeface="Times New Roman" panose="02020603050405020304" pitchFamily="18" charset="0"/>
            </a:rPr>
            <a:t> </a:t>
          </a:r>
          <a:r>
            <a:rPr lang="fr-FR" sz="1600" b="0" i="0" dirty="0">
              <a:latin typeface="Times New Roman" panose="02020603050405020304" pitchFamily="18" charset="0"/>
              <a:cs typeface="Times New Roman" panose="02020603050405020304" pitchFamily="18" charset="0"/>
            </a:rPr>
            <a:t>: Les données sont chargées depuis le fichier Excel et des étapes de prétraitement sont effectuées, telles que la suppression des colonnes inutiles, la vérification de la qualité des données, le nettoyage du texte, la lemmatisation, etc.</a:t>
          </a:r>
          <a:endParaRPr lang="fr-FR" sz="1600" dirty="0">
            <a:latin typeface="Times New Roman" panose="02020603050405020304" pitchFamily="18" charset="0"/>
            <a:cs typeface="Times New Roman" panose="02020603050405020304" pitchFamily="18" charset="0"/>
          </a:endParaRPr>
        </a:p>
      </dgm:t>
    </dgm:pt>
    <dgm:pt modelId="{158B0204-DF12-4111-B983-AAE8C1557E7F}" type="parTrans" cxnId="{96C6663D-7CBE-436A-9C95-C91AB1089EF5}">
      <dgm:prSet/>
      <dgm:spPr/>
      <dgm:t>
        <a:bodyPr/>
        <a:lstStyle/>
        <a:p>
          <a:endParaRPr lang="fr-FR" sz="2000"/>
        </a:p>
      </dgm:t>
    </dgm:pt>
    <dgm:pt modelId="{C842CBEF-E3E8-4145-9CA3-20EB059A34D6}" type="sibTrans" cxnId="{96C6663D-7CBE-436A-9C95-C91AB1089EF5}">
      <dgm:prSet/>
      <dgm:spPr/>
      <dgm:t>
        <a:bodyPr/>
        <a:lstStyle/>
        <a:p>
          <a:endParaRPr lang="fr-FR" sz="2000"/>
        </a:p>
      </dgm:t>
    </dgm:pt>
    <dgm:pt modelId="{226DB23D-CBB4-4EFC-8B12-0EF4AB97955C}">
      <dgm:prSet custT="1"/>
      <dgm:spPr/>
      <dgm:t>
        <a:bodyPr/>
        <a:lstStyle/>
        <a:p>
          <a:r>
            <a:rPr lang="fr-FR" sz="1600" b="1" i="0" dirty="0">
              <a:highlight>
                <a:srgbClr val="000080"/>
              </a:highlight>
              <a:latin typeface="Times New Roman" panose="02020603050405020304" pitchFamily="18" charset="0"/>
              <a:cs typeface="Times New Roman" panose="02020603050405020304" pitchFamily="18" charset="0"/>
            </a:rPr>
            <a:t>Transformation des données textuelles en données numériques </a:t>
          </a:r>
          <a:r>
            <a:rPr lang="fr-FR" sz="1600" b="1" i="0" dirty="0">
              <a:latin typeface="Times New Roman" panose="02020603050405020304" pitchFamily="18" charset="0"/>
              <a:cs typeface="Times New Roman" panose="02020603050405020304" pitchFamily="18" charset="0"/>
            </a:rPr>
            <a:t>:</a:t>
          </a:r>
          <a:r>
            <a:rPr lang="fr-FR" sz="1600" b="0" i="0" dirty="0">
              <a:latin typeface="Times New Roman" panose="02020603050405020304" pitchFamily="18" charset="0"/>
              <a:cs typeface="Times New Roman" panose="02020603050405020304" pitchFamily="18" charset="0"/>
            </a:rPr>
            <a:t> Les données textuelles sont transformées en vecteurs de caractéristiques utilisant la technique TF-IDF (</a:t>
          </a:r>
          <a:r>
            <a:rPr lang="fr-FR" sz="1600" b="0" i="0" dirty="0" err="1">
              <a:latin typeface="Times New Roman" panose="02020603050405020304" pitchFamily="18" charset="0"/>
              <a:cs typeface="Times New Roman" panose="02020603050405020304" pitchFamily="18" charset="0"/>
            </a:rPr>
            <a:t>Term</a:t>
          </a:r>
          <a:r>
            <a:rPr lang="fr-FR" sz="1600" b="0" i="0" dirty="0">
              <a:latin typeface="Times New Roman" panose="02020603050405020304" pitchFamily="18" charset="0"/>
              <a:cs typeface="Times New Roman" panose="02020603050405020304" pitchFamily="18" charset="0"/>
            </a:rPr>
            <a:t> Frequency-Inverse Document Frequency).</a:t>
          </a:r>
          <a:endParaRPr lang="fr-FR" sz="1600" dirty="0">
            <a:latin typeface="Times New Roman" panose="02020603050405020304" pitchFamily="18" charset="0"/>
            <a:cs typeface="Times New Roman" panose="02020603050405020304" pitchFamily="18" charset="0"/>
          </a:endParaRPr>
        </a:p>
      </dgm:t>
    </dgm:pt>
    <dgm:pt modelId="{74A4CD74-AFC8-46D9-B9CD-E703A85EFF7C}" type="parTrans" cxnId="{C828CADD-2163-458F-8037-96B8D257DA2C}">
      <dgm:prSet/>
      <dgm:spPr/>
      <dgm:t>
        <a:bodyPr/>
        <a:lstStyle/>
        <a:p>
          <a:endParaRPr lang="fr-FR" sz="2000"/>
        </a:p>
      </dgm:t>
    </dgm:pt>
    <dgm:pt modelId="{E2687476-A360-4C64-ACAD-B27842B70769}" type="sibTrans" cxnId="{C828CADD-2163-458F-8037-96B8D257DA2C}">
      <dgm:prSet/>
      <dgm:spPr/>
      <dgm:t>
        <a:bodyPr/>
        <a:lstStyle/>
        <a:p>
          <a:endParaRPr lang="fr-FR" sz="2000"/>
        </a:p>
      </dgm:t>
    </dgm:pt>
    <dgm:pt modelId="{693D3B0B-79DC-477B-9792-9746E0D769B8}">
      <dgm:prSet custT="1"/>
      <dgm:spPr/>
      <dgm:t>
        <a:bodyPr/>
        <a:lstStyle/>
        <a:p>
          <a:r>
            <a:rPr lang="fr-FR" sz="1600" b="1" i="0" dirty="0">
              <a:highlight>
                <a:srgbClr val="000080"/>
              </a:highlight>
              <a:latin typeface="Times New Roman" panose="02020603050405020304" pitchFamily="18" charset="0"/>
              <a:cs typeface="Times New Roman" panose="02020603050405020304" pitchFamily="18" charset="0"/>
            </a:rPr>
            <a:t>Division des données en ensembles</a:t>
          </a:r>
          <a:r>
            <a:rPr lang="fr-FR" sz="1600" b="0" i="0" dirty="0">
              <a:highlight>
                <a:srgbClr val="000080"/>
              </a:highlight>
              <a:latin typeface="Times New Roman" panose="02020603050405020304" pitchFamily="18" charset="0"/>
              <a:cs typeface="Times New Roman" panose="02020603050405020304" pitchFamily="18" charset="0"/>
            </a:rPr>
            <a:t> </a:t>
          </a:r>
          <a:r>
            <a:rPr lang="fr-FR" sz="1600" b="1" i="0" dirty="0">
              <a:highlight>
                <a:srgbClr val="000080"/>
              </a:highlight>
              <a:latin typeface="Times New Roman" panose="02020603050405020304" pitchFamily="18" charset="0"/>
              <a:cs typeface="Times New Roman" panose="02020603050405020304" pitchFamily="18" charset="0"/>
            </a:rPr>
            <a:t>d'entraînement et de</a:t>
          </a:r>
          <a:r>
            <a:rPr lang="fr-FR" sz="1600" b="0" i="0" dirty="0">
              <a:highlight>
                <a:srgbClr val="000080"/>
              </a:highlight>
              <a:latin typeface="Times New Roman" panose="02020603050405020304" pitchFamily="18" charset="0"/>
              <a:cs typeface="Times New Roman" panose="02020603050405020304" pitchFamily="18" charset="0"/>
            </a:rPr>
            <a:t> </a:t>
          </a:r>
          <a:r>
            <a:rPr lang="fr-FR" sz="1600" b="1" i="0" dirty="0">
              <a:highlight>
                <a:srgbClr val="000080"/>
              </a:highlight>
              <a:latin typeface="Times New Roman" panose="02020603050405020304" pitchFamily="18" charset="0"/>
              <a:cs typeface="Times New Roman" panose="02020603050405020304" pitchFamily="18" charset="0"/>
            </a:rPr>
            <a:t>test </a:t>
          </a:r>
          <a:r>
            <a:rPr lang="fr-FR" sz="1600" b="0" i="0" dirty="0">
              <a:latin typeface="Times New Roman" panose="02020603050405020304" pitchFamily="18" charset="0"/>
              <a:cs typeface="Times New Roman" panose="02020603050405020304" pitchFamily="18" charset="0"/>
            </a:rPr>
            <a:t>: Les données sont divisées en ensembles d'entraînement et de test pour évaluer les performances du modèle.</a:t>
          </a:r>
          <a:endParaRPr lang="fr-FR" sz="1600" dirty="0">
            <a:latin typeface="Times New Roman" panose="02020603050405020304" pitchFamily="18" charset="0"/>
            <a:cs typeface="Times New Roman" panose="02020603050405020304" pitchFamily="18" charset="0"/>
          </a:endParaRPr>
        </a:p>
      </dgm:t>
    </dgm:pt>
    <dgm:pt modelId="{45FCF1E5-9ED2-47EA-959A-AD02ACED466D}" type="parTrans" cxnId="{B0555B4B-C487-421B-8F36-C7A0A2DE6295}">
      <dgm:prSet/>
      <dgm:spPr/>
      <dgm:t>
        <a:bodyPr/>
        <a:lstStyle/>
        <a:p>
          <a:endParaRPr lang="fr-FR" sz="2000"/>
        </a:p>
      </dgm:t>
    </dgm:pt>
    <dgm:pt modelId="{5E2C0E1A-DE60-44AC-BA3F-95452155C06E}" type="sibTrans" cxnId="{B0555B4B-C487-421B-8F36-C7A0A2DE6295}">
      <dgm:prSet/>
      <dgm:spPr/>
      <dgm:t>
        <a:bodyPr/>
        <a:lstStyle/>
        <a:p>
          <a:endParaRPr lang="fr-FR" sz="2000"/>
        </a:p>
      </dgm:t>
    </dgm:pt>
    <dgm:pt modelId="{27D65146-FB2A-483A-B1F2-37DB8F83E516}">
      <dgm:prSet custT="1"/>
      <dgm:spPr/>
      <dgm:t>
        <a:bodyPr/>
        <a:lstStyle/>
        <a:p>
          <a:r>
            <a:rPr lang="fr-FR" sz="1600" b="1" i="0" dirty="0">
              <a:highlight>
                <a:srgbClr val="000080"/>
              </a:highlight>
              <a:latin typeface="Times New Roman" panose="02020603050405020304" pitchFamily="18" charset="0"/>
              <a:cs typeface="Times New Roman" panose="02020603050405020304" pitchFamily="18" charset="0"/>
            </a:rPr>
            <a:t>Entraînement du modèle</a:t>
          </a:r>
          <a:r>
            <a:rPr lang="fr-FR" sz="1600" b="0" i="0" dirty="0">
              <a:highlight>
                <a:srgbClr val="000080"/>
              </a:highlight>
              <a:latin typeface="Times New Roman" panose="02020603050405020304" pitchFamily="18" charset="0"/>
              <a:cs typeface="Times New Roman" panose="02020603050405020304" pitchFamily="18" charset="0"/>
            </a:rPr>
            <a:t> : </a:t>
          </a:r>
          <a:r>
            <a:rPr lang="fr-FR" sz="1600" b="0" i="0" dirty="0">
              <a:latin typeface="Times New Roman" panose="02020603050405020304" pitchFamily="18" charset="0"/>
              <a:cs typeface="Times New Roman" panose="02020603050405020304" pitchFamily="18" charset="0"/>
            </a:rPr>
            <a:t>Un modèle de classification Passive Aggressive Classifier est entraîné sur les données d'entraînement.</a:t>
          </a:r>
          <a:endParaRPr lang="fr-FR" sz="1600" dirty="0">
            <a:latin typeface="Times New Roman" panose="02020603050405020304" pitchFamily="18" charset="0"/>
            <a:cs typeface="Times New Roman" panose="02020603050405020304" pitchFamily="18" charset="0"/>
          </a:endParaRPr>
        </a:p>
      </dgm:t>
    </dgm:pt>
    <dgm:pt modelId="{9D4DD639-BAB2-43A4-80E2-BE384775CE68}" type="parTrans" cxnId="{86470867-236F-4A87-903D-515653AC5CD9}">
      <dgm:prSet/>
      <dgm:spPr/>
      <dgm:t>
        <a:bodyPr/>
        <a:lstStyle/>
        <a:p>
          <a:endParaRPr lang="fr-FR" sz="2000"/>
        </a:p>
      </dgm:t>
    </dgm:pt>
    <dgm:pt modelId="{C71EDD8C-5EE5-47E4-A5B6-4F443E14DD28}" type="sibTrans" cxnId="{86470867-236F-4A87-903D-515653AC5CD9}">
      <dgm:prSet/>
      <dgm:spPr/>
      <dgm:t>
        <a:bodyPr/>
        <a:lstStyle/>
        <a:p>
          <a:endParaRPr lang="fr-FR" sz="2000"/>
        </a:p>
      </dgm:t>
    </dgm:pt>
    <dgm:pt modelId="{9B0332F3-B392-43B6-AB6B-F1EB1DF833D1}">
      <dgm:prSet custT="1"/>
      <dgm:spPr/>
      <dgm:t>
        <a:bodyPr/>
        <a:lstStyle/>
        <a:p>
          <a:r>
            <a:rPr lang="fr-FR" sz="1600" b="1" i="0" dirty="0">
              <a:highlight>
                <a:srgbClr val="000080"/>
              </a:highlight>
              <a:latin typeface="Times New Roman" panose="02020603050405020304" pitchFamily="18" charset="0"/>
              <a:cs typeface="Times New Roman" panose="02020603050405020304" pitchFamily="18" charset="0"/>
            </a:rPr>
            <a:t>Évaluation du modèle</a:t>
          </a:r>
          <a:r>
            <a:rPr lang="fr-FR" sz="1600" b="0" i="0" dirty="0">
              <a:highlight>
                <a:srgbClr val="000080"/>
              </a:highlight>
              <a:latin typeface="Times New Roman" panose="02020603050405020304" pitchFamily="18" charset="0"/>
              <a:cs typeface="Times New Roman" panose="02020603050405020304" pitchFamily="18" charset="0"/>
            </a:rPr>
            <a:t> </a:t>
          </a:r>
          <a:r>
            <a:rPr lang="fr-FR" sz="1600" b="0" i="0" dirty="0">
              <a:latin typeface="Times New Roman" panose="02020603050405020304" pitchFamily="18" charset="0"/>
              <a:cs typeface="Times New Roman" panose="02020603050405020304" pitchFamily="18" charset="0"/>
            </a:rPr>
            <a:t>: Le modèle est évalué sur les données de test en calculant son score de précision et en affichant une matrice de confusion pour visualiser ses performances.</a:t>
          </a:r>
          <a:endParaRPr lang="fr-FR" sz="1600" dirty="0">
            <a:latin typeface="Times New Roman" panose="02020603050405020304" pitchFamily="18" charset="0"/>
            <a:cs typeface="Times New Roman" panose="02020603050405020304" pitchFamily="18" charset="0"/>
          </a:endParaRPr>
        </a:p>
      </dgm:t>
    </dgm:pt>
    <dgm:pt modelId="{2D2A8EF5-E51E-430B-ABE8-DF9C5DDD46B1}" type="parTrans" cxnId="{12BDAFB4-8EE6-45D7-B47C-2826E2D0846D}">
      <dgm:prSet/>
      <dgm:spPr/>
      <dgm:t>
        <a:bodyPr/>
        <a:lstStyle/>
        <a:p>
          <a:endParaRPr lang="fr-FR" sz="2000"/>
        </a:p>
      </dgm:t>
    </dgm:pt>
    <dgm:pt modelId="{CF13E9C8-0DAA-40DD-9956-603C092A9A96}" type="sibTrans" cxnId="{12BDAFB4-8EE6-45D7-B47C-2826E2D0846D}">
      <dgm:prSet/>
      <dgm:spPr/>
      <dgm:t>
        <a:bodyPr/>
        <a:lstStyle/>
        <a:p>
          <a:endParaRPr lang="fr-FR" sz="2000"/>
        </a:p>
      </dgm:t>
    </dgm:pt>
    <dgm:pt modelId="{67D1AF28-B809-4B7A-8D21-0348383BA93A}" type="pres">
      <dgm:prSet presAssocID="{A53266FB-CC69-4F02-8465-BDBF03A47E53}" presName="linear" presStyleCnt="0">
        <dgm:presLayoutVars>
          <dgm:animLvl val="lvl"/>
          <dgm:resizeHandles val="exact"/>
        </dgm:presLayoutVars>
      </dgm:prSet>
      <dgm:spPr/>
      <dgm:t>
        <a:bodyPr/>
        <a:lstStyle/>
        <a:p>
          <a:endParaRPr lang="fr-FR"/>
        </a:p>
      </dgm:t>
    </dgm:pt>
    <dgm:pt modelId="{471BD19A-FDED-44FF-9243-527E28108DFD}" type="pres">
      <dgm:prSet presAssocID="{F368DCBA-1923-4E75-A673-10780297322E}" presName="parentText" presStyleLbl="node1" presStyleIdx="0" presStyleCnt="7">
        <dgm:presLayoutVars>
          <dgm:chMax val="0"/>
          <dgm:bulletEnabled val="1"/>
        </dgm:presLayoutVars>
      </dgm:prSet>
      <dgm:spPr/>
      <dgm:t>
        <a:bodyPr/>
        <a:lstStyle/>
        <a:p>
          <a:endParaRPr lang="fr-FR"/>
        </a:p>
      </dgm:t>
    </dgm:pt>
    <dgm:pt modelId="{9B451DF6-DBDF-4197-8B3F-403334AE3104}" type="pres">
      <dgm:prSet presAssocID="{EE8C93D6-81E0-44B8-B327-EF5BAA5DF3CB}" presName="spacer" presStyleCnt="0"/>
      <dgm:spPr/>
    </dgm:pt>
    <dgm:pt modelId="{BD78E2F5-E13F-41A1-987C-6B1A6C3A3B85}" type="pres">
      <dgm:prSet presAssocID="{7C92FF00-03B9-47D7-A928-2138DA010E99}" presName="parentText" presStyleLbl="node1" presStyleIdx="1" presStyleCnt="7" custLinFactNeighborX="-763" custLinFactNeighborY="-7451">
        <dgm:presLayoutVars>
          <dgm:chMax val="0"/>
          <dgm:bulletEnabled val="1"/>
        </dgm:presLayoutVars>
      </dgm:prSet>
      <dgm:spPr/>
      <dgm:t>
        <a:bodyPr/>
        <a:lstStyle/>
        <a:p>
          <a:endParaRPr lang="fr-FR"/>
        </a:p>
      </dgm:t>
    </dgm:pt>
    <dgm:pt modelId="{3C4A0BD1-EDDA-430F-8FDE-BEC51020A369}" type="pres">
      <dgm:prSet presAssocID="{7EB08779-6E8B-429B-8F65-14E2103015FD}" presName="spacer" presStyleCnt="0"/>
      <dgm:spPr/>
    </dgm:pt>
    <dgm:pt modelId="{0158CF16-99BB-45B9-83B8-9154B894034A}" type="pres">
      <dgm:prSet presAssocID="{20F31005-2669-4F43-8399-4FD85A70F8C2}" presName="parentText" presStyleLbl="node1" presStyleIdx="2" presStyleCnt="7" custScaleY="91003" custLinFactNeighborX="575" custLinFactNeighborY="71691">
        <dgm:presLayoutVars>
          <dgm:chMax val="0"/>
          <dgm:bulletEnabled val="1"/>
        </dgm:presLayoutVars>
      </dgm:prSet>
      <dgm:spPr/>
      <dgm:t>
        <a:bodyPr/>
        <a:lstStyle/>
        <a:p>
          <a:endParaRPr lang="fr-FR"/>
        </a:p>
      </dgm:t>
    </dgm:pt>
    <dgm:pt modelId="{3E0A213D-A0EF-4133-98DE-11DAF4C82BFD}" type="pres">
      <dgm:prSet presAssocID="{C842CBEF-E3E8-4145-9CA3-20EB059A34D6}" presName="spacer" presStyleCnt="0"/>
      <dgm:spPr/>
    </dgm:pt>
    <dgm:pt modelId="{310F6F05-D977-4BAD-9359-C2FC032346CA}" type="pres">
      <dgm:prSet presAssocID="{226DB23D-CBB4-4EFC-8B12-0EF4AB97955C}" presName="parentText" presStyleLbl="node1" presStyleIdx="3" presStyleCnt="7">
        <dgm:presLayoutVars>
          <dgm:chMax val="0"/>
          <dgm:bulletEnabled val="1"/>
        </dgm:presLayoutVars>
      </dgm:prSet>
      <dgm:spPr/>
      <dgm:t>
        <a:bodyPr/>
        <a:lstStyle/>
        <a:p>
          <a:endParaRPr lang="fr-FR"/>
        </a:p>
      </dgm:t>
    </dgm:pt>
    <dgm:pt modelId="{B1A4BA84-6E4C-4000-B9DF-77D04607D243}" type="pres">
      <dgm:prSet presAssocID="{E2687476-A360-4C64-ACAD-B27842B70769}" presName="spacer" presStyleCnt="0"/>
      <dgm:spPr/>
    </dgm:pt>
    <dgm:pt modelId="{BA594668-BDD3-46C3-B54B-0E678348208E}" type="pres">
      <dgm:prSet presAssocID="{693D3B0B-79DC-477B-9792-9746E0D769B8}" presName="parentText" presStyleLbl="node1" presStyleIdx="4" presStyleCnt="7" custLinFactNeighborX="-763" custLinFactNeighborY="-95318">
        <dgm:presLayoutVars>
          <dgm:chMax val="0"/>
          <dgm:bulletEnabled val="1"/>
        </dgm:presLayoutVars>
      </dgm:prSet>
      <dgm:spPr/>
      <dgm:t>
        <a:bodyPr/>
        <a:lstStyle/>
        <a:p>
          <a:endParaRPr lang="fr-FR"/>
        </a:p>
      </dgm:t>
    </dgm:pt>
    <dgm:pt modelId="{E88BF661-39D1-48BC-AAD3-28A03803EA07}" type="pres">
      <dgm:prSet presAssocID="{5E2C0E1A-DE60-44AC-BA3F-95452155C06E}" presName="spacer" presStyleCnt="0"/>
      <dgm:spPr/>
    </dgm:pt>
    <dgm:pt modelId="{E5320803-50E4-456D-8E86-40AABF4A4FD0}" type="pres">
      <dgm:prSet presAssocID="{27D65146-FB2A-483A-B1F2-37DB8F83E516}" presName="parentText" presStyleLbl="node1" presStyleIdx="5" presStyleCnt="7">
        <dgm:presLayoutVars>
          <dgm:chMax val="0"/>
          <dgm:bulletEnabled val="1"/>
        </dgm:presLayoutVars>
      </dgm:prSet>
      <dgm:spPr/>
      <dgm:t>
        <a:bodyPr/>
        <a:lstStyle/>
        <a:p>
          <a:endParaRPr lang="fr-FR"/>
        </a:p>
      </dgm:t>
    </dgm:pt>
    <dgm:pt modelId="{C55D6B2A-2020-41E4-80C3-21EAE11C0862}" type="pres">
      <dgm:prSet presAssocID="{C71EDD8C-5EE5-47E4-A5B6-4F443E14DD28}" presName="spacer" presStyleCnt="0"/>
      <dgm:spPr/>
    </dgm:pt>
    <dgm:pt modelId="{24305307-4B0B-4F6C-93B9-19E8924386F4}" type="pres">
      <dgm:prSet presAssocID="{9B0332F3-B392-43B6-AB6B-F1EB1DF833D1}" presName="parentText" presStyleLbl="node1" presStyleIdx="6" presStyleCnt="7">
        <dgm:presLayoutVars>
          <dgm:chMax val="0"/>
          <dgm:bulletEnabled val="1"/>
        </dgm:presLayoutVars>
      </dgm:prSet>
      <dgm:spPr/>
      <dgm:t>
        <a:bodyPr/>
        <a:lstStyle/>
        <a:p>
          <a:endParaRPr lang="fr-FR"/>
        </a:p>
      </dgm:t>
    </dgm:pt>
  </dgm:ptLst>
  <dgm:cxnLst>
    <dgm:cxn modelId="{84E86FB5-A895-426B-A50B-F8E5C8665B3C}" type="presOf" srcId="{7C92FF00-03B9-47D7-A928-2138DA010E99}" destId="{BD78E2F5-E13F-41A1-987C-6B1A6C3A3B85}" srcOrd="0" destOrd="0" presId="urn:microsoft.com/office/officeart/2005/8/layout/vList2"/>
    <dgm:cxn modelId="{75FE91AC-2B5D-4DB7-AA94-13259A5656D8}" type="presOf" srcId="{27D65146-FB2A-483A-B1F2-37DB8F83E516}" destId="{E5320803-50E4-456D-8E86-40AABF4A4FD0}" srcOrd="0" destOrd="0" presId="urn:microsoft.com/office/officeart/2005/8/layout/vList2"/>
    <dgm:cxn modelId="{06716B20-5448-489D-9A58-4B3DBF733759}" type="presOf" srcId="{9B0332F3-B392-43B6-AB6B-F1EB1DF833D1}" destId="{24305307-4B0B-4F6C-93B9-19E8924386F4}" srcOrd="0" destOrd="0" presId="urn:microsoft.com/office/officeart/2005/8/layout/vList2"/>
    <dgm:cxn modelId="{96C6663D-7CBE-436A-9C95-C91AB1089EF5}" srcId="{A53266FB-CC69-4F02-8465-BDBF03A47E53}" destId="{20F31005-2669-4F43-8399-4FD85A70F8C2}" srcOrd="2" destOrd="0" parTransId="{158B0204-DF12-4111-B983-AAE8C1557E7F}" sibTransId="{C842CBEF-E3E8-4145-9CA3-20EB059A34D6}"/>
    <dgm:cxn modelId="{0D88E74B-9D28-4812-AC88-13013DD56776}" type="presOf" srcId="{A53266FB-CC69-4F02-8465-BDBF03A47E53}" destId="{67D1AF28-B809-4B7A-8D21-0348383BA93A}" srcOrd="0" destOrd="0" presId="urn:microsoft.com/office/officeart/2005/8/layout/vList2"/>
    <dgm:cxn modelId="{C828CADD-2163-458F-8037-96B8D257DA2C}" srcId="{A53266FB-CC69-4F02-8465-BDBF03A47E53}" destId="{226DB23D-CBB4-4EFC-8B12-0EF4AB97955C}" srcOrd="3" destOrd="0" parTransId="{74A4CD74-AFC8-46D9-B9CD-E703A85EFF7C}" sibTransId="{E2687476-A360-4C64-ACAD-B27842B70769}"/>
    <dgm:cxn modelId="{12BDAFB4-8EE6-45D7-B47C-2826E2D0846D}" srcId="{A53266FB-CC69-4F02-8465-BDBF03A47E53}" destId="{9B0332F3-B392-43B6-AB6B-F1EB1DF833D1}" srcOrd="6" destOrd="0" parTransId="{2D2A8EF5-E51E-430B-ABE8-DF9C5DDD46B1}" sibTransId="{CF13E9C8-0DAA-40DD-9956-603C092A9A96}"/>
    <dgm:cxn modelId="{4A3BD4C5-5B1F-4138-AFB5-C4FC652CAD9E}" srcId="{A53266FB-CC69-4F02-8465-BDBF03A47E53}" destId="{7C92FF00-03B9-47D7-A928-2138DA010E99}" srcOrd="1" destOrd="0" parTransId="{23827191-074B-4E8E-AB3B-604BB6D0AB02}" sibTransId="{7EB08779-6E8B-429B-8F65-14E2103015FD}"/>
    <dgm:cxn modelId="{64069495-96D4-429A-BA0C-15CC9A5FDFDF}" type="presOf" srcId="{693D3B0B-79DC-477B-9792-9746E0D769B8}" destId="{BA594668-BDD3-46C3-B54B-0E678348208E}" srcOrd="0" destOrd="0" presId="urn:microsoft.com/office/officeart/2005/8/layout/vList2"/>
    <dgm:cxn modelId="{90A65651-805D-4AB8-A96C-2E0799E4AFAE}" type="presOf" srcId="{20F31005-2669-4F43-8399-4FD85A70F8C2}" destId="{0158CF16-99BB-45B9-83B8-9154B894034A}" srcOrd="0" destOrd="0" presId="urn:microsoft.com/office/officeart/2005/8/layout/vList2"/>
    <dgm:cxn modelId="{B0555B4B-C487-421B-8F36-C7A0A2DE6295}" srcId="{A53266FB-CC69-4F02-8465-BDBF03A47E53}" destId="{693D3B0B-79DC-477B-9792-9746E0D769B8}" srcOrd="4" destOrd="0" parTransId="{45FCF1E5-9ED2-47EA-959A-AD02ACED466D}" sibTransId="{5E2C0E1A-DE60-44AC-BA3F-95452155C06E}"/>
    <dgm:cxn modelId="{ED7C53B1-FB54-4A84-9DE1-591BB9BAA294}" srcId="{A53266FB-CC69-4F02-8465-BDBF03A47E53}" destId="{F368DCBA-1923-4E75-A673-10780297322E}" srcOrd="0" destOrd="0" parTransId="{A8800622-DC63-40B2-A0D4-887CE41AC79A}" sibTransId="{EE8C93D6-81E0-44B8-B327-EF5BAA5DF3CB}"/>
    <dgm:cxn modelId="{86470867-236F-4A87-903D-515653AC5CD9}" srcId="{A53266FB-CC69-4F02-8465-BDBF03A47E53}" destId="{27D65146-FB2A-483A-B1F2-37DB8F83E516}" srcOrd="5" destOrd="0" parTransId="{9D4DD639-BAB2-43A4-80E2-BE384775CE68}" sibTransId="{C71EDD8C-5EE5-47E4-A5B6-4F443E14DD28}"/>
    <dgm:cxn modelId="{7DD79BE7-965E-4E38-A0E5-B8EFD05EF73D}" type="presOf" srcId="{226DB23D-CBB4-4EFC-8B12-0EF4AB97955C}" destId="{310F6F05-D977-4BAD-9359-C2FC032346CA}" srcOrd="0" destOrd="0" presId="urn:microsoft.com/office/officeart/2005/8/layout/vList2"/>
    <dgm:cxn modelId="{87E7B52B-4B8F-454A-925D-8B2580848713}" type="presOf" srcId="{F368DCBA-1923-4E75-A673-10780297322E}" destId="{471BD19A-FDED-44FF-9243-527E28108DFD}" srcOrd="0" destOrd="0" presId="urn:microsoft.com/office/officeart/2005/8/layout/vList2"/>
    <dgm:cxn modelId="{F3A326B3-EDF2-40A4-AB03-0356CF07E07B}" type="presParOf" srcId="{67D1AF28-B809-4B7A-8D21-0348383BA93A}" destId="{471BD19A-FDED-44FF-9243-527E28108DFD}" srcOrd="0" destOrd="0" presId="urn:microsoft.com/office/officeart/2005/8/layout/vList2"/>
    <dgm:cxn modelId="{7602B806-282E-4A1B-94B1-1E0A3C03A0BF}" type="presParOf" srcId="{67D1AF28-B809-4B7A-8D21-0348383BA93A}" destId="{9B451DF6-DBDF-4197-8B3F-403334AE3104}" srcOrd="1" destOrd="0" presId="urn:microsoft.com/office/officeart/2005/8/layout/vList2"/>
    <dgm:cxn modelId="{0B9BE74A-3A8F-403A-B6E9-F438F9037F13}" type="presParOf" srcId="{67D1AF28-B809-4B7A-8D21-0348383BA93A}" destId="{BD78E2F5-E13F-41A1-987C-6B1A6C3A3B85}" srcOrd="2" destOrd="0" presId="urn:microsoft.com/office/officeart/2005/8/layout/vList2"/>
    <dgm:cxn modelId="{B31D9E2E-9824-4FA3-84A1-71114A111E66}" type="presParOf" srcId="{67D1AF28-B809-4B7A-8D21-0348383BA93A}" destId="{3C4A0BD1-EDDA-430F-8FDE-BEC51020A369}" srcOrd="3" destOrd="0" presId="urn:microsoft.com/office/officeart/2005/8/layout/vList2"/>
    <dgm:cxn modelId="{87E6EE1A-5F9E-42E9-A06F-AF01F572E6BD}" type="presParOf" srcId="{67D1AF28-B809-4B7A-8D21-0348383BA93A}" destId="{0158CF16-99BB-45B9-83B8-9154B894034A}" srcOrd="4" destOrd="0" presId="urn:microsoft.com/office/officeart/2005/8/layout/vList2"/>
    <dgm:cxn modelId="{1743C664-594E-40FC-94ED-7F0A2100DC34}" type="presParOf" srcId="{67D1AF28-B809-4B7A-8D21-0348383BA93A}" destId="{3E0A213D-A0EF-4133-98DE-11DAF4C82BFD}" srcOrd="5" destOrd="0" presId="urn:microsoft.com/office/officeart/2005/8/layout/vList2"/>
    <dgm:cxn modelId="{15B97AEF-9236-4D42-A5D7-49636827C81B}" type="presParOf" srcId="{67D1AF28-B809-4B7A-8D21-0348383BA93A}" destId="{310F6F05-D977-4BAD-9359-C2FC032346CA}" srcOrd="6" destOrd="0" presId="urn:microsoft.com/office/officeart/2005/8/layout/vList2"/>
    <dgm:cxn modelId="{39324F1B-FEFA-4AF9-A6E2-7BEA48C4F548}" type="presParOf" srcId="{67D1AF28-B809-4B7A-8D21-0348383BA93A}" destId="{B1A4BA84-6E4C-4000-B9DF-77D04607D243}" srcOrd="7" destOrd="0" presId="urn:microsoft.com/office/officeart/2005/8/layout/vList2"/>
    <dgm:cxn modelId="{91BE8B2A-29AD-4939-B980-66C22F7060F2}" type="presParOf" srcId="{67D1AF28-B809-4B7A-8D21-0348383BA93A}" destId="{BA594668-BDD3-46C3-B54B-0E678348208E}" srcOrd="8" destOrd="0" presId="urn:microsoft.com/office/officeart/2005/8/layout/vList2"/>
    <dgm:cxn modelId="{9B6BF70B-9C4F-4073-92C9-2683D5351B88}" type="presParOf" srcId="{67D1AF28-B809-4B7A-8D21-0348383BA93A}" destId="{E88BF661-39D1-48BC-AAD3-28A03803EA07}" srcOrd="9" destOrd="0" presId="urn:microsoft.com/office/officeart/2005/8/layout/vList2"/>
    <dgm:cxn modelId="{7C752712-CBF3-4AB6-86B7-3DBD23C542F0}" type="presParOf" srcId="{67D1AF28-B809-4B7A-8D21-0348383BA93A}" destId="{E5320803-50E4-456D-8E86-40AABF4A4FD0}" srcOrd="10" destOrd="0" presId="urn:microsoft.com/office/officeart/2005/8/layout/vList2"/>
    <dgm:cxn modelId="{C041E9DF-C1FE-4457-A5F3-288B0433E6FC}" type="presParOf" srcId="{67D1AF28-B809-4B7A-8D21-0348383BA93A}" destId="{C55D6B2A-2020-41E4-80C3-21EAE11C0862}" srcOrd="11" destOrd="0" presId="urn:microsoft.com/office/officeart/2005/8/layout/vList2"/>
    <dgm:cxn modelId="{087F0818-6519-4271-B7EF-C12738456BD5}" type="presParOf" srcId="{67D1AF28-B809-4B7A-8D21-0348383BA93A}" destId="{24305307-4B0B-4F6C-93B9-19E8924386F4}"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EA87B04-8996-4E1E-8BC2-7D9BFE48B6F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fr-FR"/>
        </a:p>
      </dgm:t>
    </dgm:pt>
    <dgm:pt modelId="{533E8FD7-5D01-41D1-B372-58D80E9125DE}">
      <dgm:prSet/>
      <dgm:spPr>
        <a:solidFill>
          <a:schemeClr val="accent1">
            <a:lumMod val="50000"/>
          </a:schemeClr>
        </a:solidFill>
      </dgm:spPr>
      <dgm:t>
        <a:bodyPr/>
        <a:lstStyle/>
        <a:p>
          <a:pPr algn="ctr"/>
          <a:r>
            <a:rPr lang="fr-FR" b="1" i="0" dirty="0"/>
            <a:t>Explication du </a:t>
          </a:r>
          <a:r>
            <a:rPr lang="fr-FR" b="1" i="0" dirty="0" smtClean="0"/>
            <a:t>code pour les </a:t>
          </a:r>
          <a:r>
            <a:rPr lang="fr-FR" b="1" i="0" dirty="0" err="1" smtClean="0"/>
            <a:t>Fake</a:t>
          </a:r>
          <a:r>
            <a:rPr lang="fr-FR" b="1" i="0" dirty="0" smtClean="0"/>
            <a:t> news</a:t>
          </a:r>
          <a:endParaRPr lang="fr-FR" dirty="0"/>
        </a:p>
      </dgm:t>
    </dgm:pt>
    <dgm:pt modelId="{DBBCDE14-DEF6-4C2B-B5DD-A9AC972093A4}" type="parTrans" cxnId="{E24C5C6C-14B6-49BC-AC59-6336D57FCABF}">
      <dgm:prSet/>
      <dgm:spPr/>
      <dgm:t>
        <a:bodyPr/>
        <a:lstStyle/>
        <a:p>
          <a:endParaRPr lang="fr-FR"/>
        </a:p>
      </dgm:t>
    </dgm:pt>
    <dgm:pt modelId="{8DEB6298-3CA9-4C07-A28C-B26BFDF01A89}" type="sibTrans" cxnId="{E24C5C6C-14B6-49BC-AC59-6336D57FCABF}">
      <dgm:prSet/>
      <dgm:spPr/>
      <dgm:t>
        <a:bodyPr/>
        <a:lstStyle/>
        <a:p>
          <a:endParaRPr lang="fr-FR"/>
        </a:p>
      </dgm:t>
    </dgm:pt>
    <dgm:pt modelId="{9E1FE3D6-746B-497C-9B24-759B21001539}" type="pres">
      <dgm:prSet presAssocID="{3EA87B04-8996-4E1E-8BC2-7D9BFE48B6F2}" presName="linear" presStyleCnt="0">
        <dgm:presLayoutVars>
          <dgm:animLvl val="lvl"/>
          <dgm:resizeHandles val="exact"/>
        </dgm:presLayoutVars>
      </dgm:prSet>
      <dgm:spPr/>
      <dgm:t>
        <a:bodyPr/>
        <a:lstStyle/>
        <a:p>
          <a:endParaRPr lang="fr-FR"/>
        </a:p>
      </dgm:t>
    </dgm:pt>
    <dgm:pt modelId="{1A8FA2B9-CE9F-446E-9046-35E53DB09370}" type="pres">
      <dgm:prSet presAssocID="{533E8FD7-5D01-41D1-B372-58D80E9125DE}" presName="parentText" presStyleLbl="node1" presStyleIdx="0" presStyleCnt="1" custLinFactNeighborX="-7095" custLinFactNeighborY="-883">
        <dgm:presLayoutVars>
          <dgm:chMax val="0"/>
          <dgm:bulletEnabled val="1"/>
        </dgm:presLayoutVars>
      </dgm:prSet>
      <dgm:spPr/>
      <dgm:t>
        <a:bodyPr/>
        <a:lstStyle/>
        <a:p>
          <a:endParaRPr lang="fr-FR"/>
        </a:p>
      </dgm:t>
    </dgm:pt>
  </dgm:ptLst>
  <dgm:cxnLst>
    <dgm:cxn modelId="{E24C5C6C-14B6-49BC-AC59-6336D57FCABF}" srcId="{3EA87B04-8996-4E1E-8BC2-7D9BFE48B6F2}" destId="{533E8FD7-5D01-41D1-B372-58D80E9125DE}" srcOrd="0" destOrd="0" parTransId="{DBBCDE14-DEF6-4C2B-B5DD-A9AC972093A4}" sibTransId="{8DEB6298-3CA9-4C07-A28C-B26BFDF01A89}"/>
    <dgm:cxn modelId="{2B10BB4E-3CDA-4E74-BBF4-352924927C4E}" type="presOf" srcId="{533E8FD7-5D01-41D1-B372-58D80E9125DE}" destId="{1A8FA2B9-CE9F-446E-9046-35E53DB09370}" srcOrd="0" destOrd="0" presId="urn:microsoft.com/office/officeart/2005/8/layout/vList2"/>
    <dgm:cxn modelId="{2799BAA2-BE01-4888-B8E0-34D04F21761B}" type="presOf" srcId="{3EA87B04-8996-4E1E-8BC2-7D9BFE48B6F2}" destId="{9E1FE3D6-746B-497C-9B24-759B21001539}" srcOrd="0" destOrd="0" presId="urn:microsoft.com/office/officeart/2005/8/layout/vList2"/>
    <dgm:cxn modelId="{D76C5878-EE0D-4B4A-9E87-7374D2B2E3D9}" type="presParOf" srcId="{9E1FE3D6-746B-497C-9B24-759B21001539}" destId="{1A8FA2B9-CE9F-446E-9046-35E53DB09370}" srcOrd="0" destOrd="0" presId="urn:microsoft.com/office/officeart/2005/8/layout/vList2"/>
  </dgm:cxnLst>
  <dgm:bg>
    <a:solidFill>
      <a:schemeClr val="accent1">
        <a:lumMod val="50000"/>
      </a:schemeClr>
    </a:solid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D3633B-88B6-42C9-A582-5EC087C21201}" type="doc">
      <dgm:prSet loTypeId="urn:microsoft.com/office/officeart/2005/8/layout/hProcess3" loCatId="process" qsTypeId="urn:microsoft.com/office/officeart/2005/8/quickstyle/simple1" qsCatId="simple" csTypeId="urn:microsoft.com/office/officeart/2005/8/colors/accent1_2" csCatId="accent1" phldr="1"/>
      <dgm:spPr/>
      <dgm:t>
        <a:bodyPr/>
        <a:lstStyle/>
        <a:p>
          <a:endParaRPr lang="fr-FR"/>
        </a:p>
      </dgm:t>
    </dgm:pt>
    <dgm:pt modelId="{1F5B9DE0-CF4C-4006-AC93-32B073C68DFD}">
      <dgm:prSet custT="1"/>
      <dgm:spPr/>
      <dgm:t>
        <a:bodyPr/>
        <a:lstStyle/>
        <a:p>
          <a:pPr algn="ctr"/>
          <a:r>
            <a:rPr lang="fr-FR" sz="2800" b="1" dirty="0">
              <a:latin typeface="Times New Roman" panose="02020603050405020304" pitchFamily="18" charset="0"/>
              <a:cs typeface="Times New Roman" panose="02020603050405020304" pitchFamily="18" charset="0"/>
            </a:rPr>
            <a:t>Mai 2024</a:t>
          </a:r>
          <a:r>
            <a:rPr lang="fr-FR" sz="2800" b="0" i="0" dirty="0">
              <a:latin typeface="Times New Roman" panose="02020603050405020304" pitchFamily="18" charset="0"/>
              <a:cs typeface="Times New Roman" panose="02020603050405020304" pitchFamily="18" charset="0"/>
            </a:rPr>
            <a:t> </a:t>
          </a:r>
          <a:endParaRPr lang="fr-FR" sz="2800" dirty="0">
            <a:latin typeface="Times New Roman" panose="02020603050405020304" pitchFamily="18" charset="0"/>
            <a:cs typeface="Times New Roman" panose="02020603050405020304" pitchFamily="18" charset="0"/>
          </a:endParaRPr>
        </a:p>
      </dgm:t>
    </dgm:pt>
    <dgm:pt modelId="{9C78C235-2A32-4767-83A1-D71D042D650E}" type="parTrans" cxnId="{C634C7D1-8A3A-43F6-95EF-17C0B41EEC7B}">
      <dgm:prSet/>
      <dgm:spPr/>
      <dgm:t>
        <a:bodyPr/>
        <a:lstStyle/>
        <a:p>
          <a:pPr algn="ctr"/>
          <a:endParaRPr lang="fr-FR"/>
        </a:p>
      </dgm:t>
    </dgm:pt>
    <dgm:pt modelId="{5EA677CE-6192-4E84-AB14-FC1AE06BC471}" type="sibTrans" cxnId="{C634C7D1-8A3A-43F6-95EF-17C0B41EEC7B}">
      <dgm:prSet/>
      <dgm:spPr/>
      <dgm:t>
        <a:bodyPr/>
        <a:lstStyle/>
        <a:p>
          <a:pPr algn="ctr"/>
          <a:endParaRPr lang="fr-FR"/>
        </a:p>
      </dgm:t>
    </dgm:pt>
    <dgm:pt modelId="{C0B62A7F-098A-43CC-A4B8-DCD2C5F16E75}">
      <dgm:prSet/>
      <dgm:spPr/>
      <dgm:t>
        <a:bodyPr/>
        <a:lstStyle/>
        <a:p>
          <a:pPr algn="ctr"/>
          <a:endParaRPr lang="fr-FR"/>
        </a:p>
      </dgm:t>
    </dgm:pt>
    <dgm:pt modelId="{DC4326AC-6D8E-4F93-B233-975922136AA5}" type="parTrans" cxnId="{24083679-35AA-4D4F-8914-3C72AF034885}">
      <dgm:prSet/>
      <dgm:spPr/>
      <dgm:t>
        <a:bodyPr/>
        <a:lstStyle/>
        <a:p>
          <a:pPr algn="ctr"/>
          <a:endParaRPr lang="fr-FR"/>
        </a:p>
      </dgm:t>
    </dgm:pt>
    <dgm:pt modelId="{FB7A6192-5CFB-4A81-81FC-812024C6EC23}" type="sibTrans" cxnId="{24083679-35AA-4D4F-8914-3C72AF034885}">
      <dgm:prSet/>
      <dgm:spPr/>
      <dgm:t>
        <a:bodyPr/>
        <a:lstStyle/>
        <a:p>
          <a:pPr algn="ctr"/>
          <a:endParaRPr lang="fr-FR"/>
        </a:p>
      </dgm:t>
    </dgm:pt>
    <dgm:pt modelId="{0E28EA6E-BE1E-4E41-BC0A-6B0B8C3F62BA}" type="pres">
      <dgm:prSet presAssocID="{69D3633B-88B6-42C9-A582-5EC087C21201}" presName="Name0" presStyleCnt="0">
        <dgm:presLayoutVars>
          <dgm:dir/>
          <dgm:animLvl val="lvl"/>
          <dgm:resizeHandles val="exact"/>
        </dgm:presLayoutVars>
      </dgm:prSet>
      <dgm:spPr/>
      <dgm:t>
        <a:bodyPr/>
        <a:lstStyle/>
        <a:p>
          <a:endParaRPr lang="fr-FR"/>
        </a:p>
      </dgm:t>
    </dgm:pt>
    <dgm:pt modelId="{D74C234B-1BB7-4CD9-A23A-7BB0EEF49595}" type="pres">
      <dgm:prSet presAssocID="{69D3633B-88B6-42C9-A582-5EC087C21201}" presName="dummy" presStyleCnt="0"/>
      <dgm:spPr/>
    </dgm:pt>
    <dgm:pt modelId="{FD58745E-F626-4E41-8DA5-133B16EB4F78}" type="pres">
      <dgm:prSet presAssocID="{69D3633B-88B6-42C9-A582-5EC087C21201}" presName="linH" presStyleCnt="0"/>
      <dgm:spPr/>
    </dgm:pt>
    <dgm:pt modelId="{5B265F94-C01B-4A73-B912-455828432E7C}" type="pres">
      <dgm:prSet presAssocID="{69D3633B-88B6-42C9-A582-5EC087C21201}" presName="padding1" presStyleCnt="0"/>
      <dgm:spPr/>
    </dgm:pt>
    <dgm:pt modelId="{F792B6CF-AC1B-46F7-A7C1-FBDC4394D128}" type="pres">
      <dgm:prSet presAssocID="{1F5B9DE0-CF4C-4006-AC93-32B073C68DFD}" presName="linV" presStyleCnt="0"/>
      <dgm:spPr/>
    </dgm:pt>
    <dgm:pt modelId="{AFC182B9-05E7-45EC-9D7A-60ED0C335ACE}" type="pres">
      <dgm:prSet presAssocID="{1F5B9DE0-CF4C-4006-AC93-32B073C68DFD}" presName="spVertical1" presStyleCnt="0"/>
      <dgm:spPr/>
    </dgm:pt>
    <dgm:pt modelId="{7EDBF7EC-A985-45EF-B411-B857CE852ED3}" type="pres">
      <dgm:prSet presAssocID="{1F5B9DE0-CF4C-4006-AC93-32B073C68DFD}" presName="parTx" presStyleLbl="revTx" presStyleIdx="0" presStyleCnt="2" custScaleX="292891">
        <dgm:presLayoutVars>
          <dgm:chMax val="0"/>
          <dgm:chPref val="0"/>
          <dgm:bulletEnabled val="1"/>
        </dgm:presLayoutVars>
      </dgm:prSet>
      <dgm:spPr/>
      <dgm:t>
        <a:bodyPr/>
        <a:lstStyle/>
        <a:p>
          <a:endParaRPr lang="fr-FR"/>
        </a:p>
      </dgm:t>
    </dgm:pt>
    <dgm:pt modelId="{64A0C347-EE58-4C7F-97C8-D8066162FC2D}" type="pres">
      <dgm:prSet presAssocID="{1F5B9DE0-CF4C-4006-AC93-32B073C68DFD}" presName="spVertical2" presStyleCnt="0"/>
      <dgm:spPr/>
    </dgm:pt>
    <dgm:pt modelId="{12E0DF0C-79D9-413F-99C0-6058BD1F6F62}" type="pres">
      <dgm:prSet presAssocID="{1F5B9DE0-CF4C-4006-AC93-32B073C68DFD}" presName="spVertical3" presStyleCnt="0"/>
      <dgm:spPr/>
    </dgm:pt>
    <dgm:pt modelId="{AD45F0E2-FA7F-424D-A7C8-0E29DAB17B31}" type="pres">
      <dgm:prSet presAssocID="{5EA677CE-6192-4E84-AB14-FC1AE06BC471}" presName="space" presStyleCnt="0"/>
      <dgm:spPr/>
    </dgm:pt>
    <dgm:pt modelId="{AB1AB065-7F86-4760-92B0-048F3D2CD43D}" type="pres">
      <dgm:prSet presAssocID="{C0B62A7F-098A-43CC-A4B8-DCD2C5F16E75}" presName="linV" presStyleCnt="0"/>
      <dgm:spPr/>
    </dgm:pt>
    <dgm:pt modelId="{F6DBAA68-6B05-40F6-88CB-6A97914CB197}" type="pres">
      <dgm:prSet presAssocID="{C0B62A7F-098A-43CC-A4B8-DCD2C5F16E75}" presName="spVertical1" presStyleCnt="0"/>
      <dgm:spPr/>
    </dgm:pt>
    <dgm:pt modelId="{BB47890D-DDE1-41C1-9166-4662D5163518}" type="pres">
      <dgm:prSet presAssocID="{C0B62A7F-098A-43CC-A4B8-DCD2C5F16E75}" presName="parTx" presStyleLbl="revTx" presStyleIdx="1" presStyleCnt="2">
        <dgm:presLayoutVars>
          <dgm:chMax val="0"/>
          <dgm:chPref val="0"/>
          <dgm:bulletEnabled val="1"/>
        </dgm:presLayoutVars>
      </dgm:prSet>
      <dgm:spPr/>
      <dgm:t>
        <a:bodyPr/>
        <a:lstStyle/>
        <a:p>
          <a:endParaRPr lang="fr-FR"/>
        </a:p>
      </dgm:t>
    </dgm:pt>
    <dgm:pt modelId="{98B8BA51-599E-4D17-BA78-472DADE3482C}" type="pres">
      <dgm:prSet presAssocID="{C0B62A7F-098A-43CC-A4B8-DCD2C5F16E75}" presName="spVertical2" presStyleCnt="0"/>
      <dgm:spPr/>
    </dgm:pt>
    <dgm:pt modelId="{809E9818-2DC0-4F71-98B9-D39EFCAA5B2E}" type="pres">
      <dgm:prSet presAssocID="{C0B62A7F-098A-43CC-A4B8-DCD2C5F16E75}" presName="spVertical3" presStyleCnt="0"/>
      <dgm:spPr/>
    </dgm:pt>
    <dgm:pt modelId="{6419388C-0B2D-49E9-AC87-1D2F7C3DC5B9}" type="pres">
      <dgm:prSet presAssocID="{69D3633B-88B6-42C9-A582-5EC087C21201}" presName="padding2" presStyleCnt="0"/>
      <dgm:spPr/>
    </dgm:pt>
    <dgm:pt modelId="{5BA481F0-2E39-481F-B357-01735036CE95}" type="pres">
      <dgm:prSet presAssocID="{69D3633B-88B6-42C9-A582-5EC087C21201}" presName="negArrow" presStyleCnt="0"/>
      <dgm:spPr/>
    </dgm:pt>
    <dgm:pt modelId="{3305799A-FE37-47CE-9233-78817F29CA2C}" type="pres">
      <dgm:prSet presAssocID="{69D3633B-88B6-42C9-A582-5EC087C21201}" presName="backgroundArrow" presStyleLbl="node1" presStyleIdx="0" presStyleCnt="1" custScaleY="284978" custLinFactNeighborX="34217" custLinFactNeighborY="1464"/>
      <dgm:spPr/>
    </dgm:pt>
  </dgm:ptLst>
  <dgm:cxnLst>
    <dgm:cxn modelId="{42A891C0-795B-4D1D-AFCA-052A72E922AF}" type="presOf" srcId="{C0B62A7F-098A-43CC-A4B8-DCD2C5F16E75}" destId="{BB47890D-DDE1-41C1-9166-4662D5163518}" srcOrd="0" destOrd="0" presId="urn:microsoft.com/office/officeart/2005/8/layout/hProcess3"/>
    <dgm:cxn modelId="{24083679-35AA-4D4F-8914-3C72AF034885}" srcId="{69D3633B-88B6-42C9-A582-5EC087C21201}" destId="{C0B62A7F-098A-43CC-A4B8-DCD2C5F16E75}" srcOrd="1" destOrd="0" parTransId="{DC4326AC-6D8E-4F93-B233-975922136AA5}" sibTransId="{FB7A6192-5CFB-4A81-81FC-812024C6EC23}"/>
    <dgm:cxn modelId="{7940A5F2-3748-4C2F-8C0A-8359ECE438A7}" type="presOf" srcId="{69D3633B-88B6-42C9-A582-5EC087C21201}" destId="{0E28EA6E-BE1E-4E41-BC0A-6B0B8C3F62BA}" srcOrd="0" destOrd="0" presId="urn:microsoft.com/office/officeart/2005/8/layout/hProcess3"/>
    <dgm:cxn modelId="{C634C7D1-8A3A-43F6-95EF-17C0B41EEC7B}" srcId="{69D3633B-88B6-42C9-A582-5EC087C21201}" destId="{1F5B9DE0-CF4C-4006-AC93-32B073C68DFD}" srcOrd="0" destOrd="0" parTransId="{9C78C235-2A32-4767-83A1-D71D042D650E}" sibTransId="{5EA677CE-6192-4E84-AB14-FC1AE06BC471}"/>
    <dgm:cxn modelId="{5A288220-F32F-4737-A66B-645F0C322847}" type="presOf" srcId="{1F5B9DE0-CF4C-4006-AC93-32B073C68DFD}" destId="{7EDBF7EC-A985-45EF-B411-B857CE852ED3}" srcOrd="0" destOrd="0" presId="urn:microsoft.com/office/officeart/2005/8/layout/hProcess3"/>
    <dgm:cxn modelId="{2987EAAD-3F3B-42DA-AA5A-C059C49E67B9}" type="presParOf" srcId="{0E28EA6E-BE1E-4E41-BC0A-6B0B8C3F62BA}" destId="{D74C234B-1BB7-4CD9-A23A-7BB0EEF49595}" srcOrd="0" destOrd="0" presId="urn:microsoft.com/office/officeart/2005/8/layout/hProcess3"/>
    <dgm:cxn modelId="{00DA9227-826D-4587-BDA8-16C877DA4BE4}" type="presParOf" srcId="{0E28EA6E-BE1E-4E41-BC0A-6B0B8C3F62BA}" destId="{FD58745E-F626-4E41-8DA5-133B16EB4F78}" srcOrd="1" destOrd="0" presId="urn:microsoft.com/office/officeart/2005/8/layout/hProcess3"/>
    <dgm:cxn modelId="{D6711291-A056-49BE-9D99-42A6257E2E6E}" type="presParOf" srcId="{FD58745E-F626-4E41-8DA5-133B16EB4F78}" destId="{5B265F94-C01B-4A73-B912-455828432E7C}" srcOrd="0" destOrd="0" presId="urn:microsoft.com/office/officeart/2005/8/layout/hProcess3"/>
    <dgm:cxn modelId="{E25E7937-FBC3-45D0-9369-D172DC5A4F5C}" type="presParOf" srcId="{FD58745E-F626-4E41-8DA5-133B16EB4F78}" destId="{F792B6CF-AC1B-46F7-A7C1-FBDC4394D128}" srcOrd="1" destOrd="0" presId="urn:microsoft.com/office/officeart/2005/8/layout/hProcess3"/>
    <dgm:cxn modelId="{0DA7E9FE-9B7C-43F4-B8F2-7192AE629462}" type="presParOf" srcId="{F792B6CF-AC1B-46F7-A7C1-FBDC4394D128}" destId="{AFC182B9-05E7-45EC-9D7A-60ED0C335ACE}" srcOrd="0" destOrd="0" presId="urn:microsoft.com/office/officeart/2005/8/layout/hProcess3"/>
    <dgm:cxn modelId="{855F1D51-94D2-42A3-91C5-92D5B04E7435}" type="presParOf" srcId="{F792B6CF-AC1B-46F7-A7C1-FBDC4394D128}" destId="{7EDBF7EC-A985-45EF-B411-B857CE852ED3}" srcOrd="1" destOrd="0" presId="urn:microsoft.com/office/officeart/2005/8/layout/hProcess3"/>
    <dgm:cxn modelId="{78D0CD64-0FC3-4FE1-B7C3-77C45A560BD1}" type="presParOf" srcId="{F792B6CF-AC1B-46F7-A7C1-FBDC4394D128}" destId="{64A0C347-EE58-4C7F-97C8-D8066162FC2D}" srcOrd="2" destOrd="0" presId="urn:microsoft.com/office/officeart/2005/8/layout/hProcess3"/>
    <dgm:cxn modelId="{FD4858A6-7654-49C9-AF78-4B34C59139F4}" type="presParOf" srcId="{F792B6CF-AC1B-46F7-A7C1-FBDC4394D128}" destId="{12E0DF0C-79D9-413F-99C0-6058BD1F6F62}" srcOrd="3" destOrd="0" presId="urn:microsoft.com/office/officeart/2005/8/layout/hProcess3"/>
    <dgm:cxn modelId="{3E1E2EDB-8601-4A71-B980-269A07372A0A}" type="presParOf" srcId="{FD58745E-F626-4E41-8DA5-133B16EB4F78}" destId="{AD45F0E2-FA7F-424D-A7C8-0E29DAB17B31}" srcOrd="2" destOrd="0" presId="urn:microsoft.com/office/officeart/2005/8/layout/hProcess3"/>
    <dgm:cxn modelId="{A22A0837-6233-46D8-A68E-35004C37C90B}" type="presParOf" srcId="{FD58745E-F626-4E41-8DA5-133B16EB4F78}" destId="{AB1AB065-7F86-4760-92B0-048F3D2CD43D}" srcOrd="3" destOrd="0" presId="urn:microsoft.com/office/officeart/2005/8/layout/hProcess3"/>
    <dgm:cxn modelId="{A4FB1ED9-9C2A-4B18-BC72-1CA934B0461C}" type="presParOf" srcId="{AB1AB065-7F86-4760-92B0-048F3D2CD43D}" destId="{F6DBAA68-6B05-40F6-88CB-6A97914CB197}" srcOrd="0" destOrd="0" presId="urn:microsoft.com/office/officeart/2005/8/layout/hProcess3"/>
    <dgm:cxn modelId="{D4F83829-DC68-4D08-9D18-7D8AF151BE41}" type="presParOf" srcId="{AB1AB065-7F86-4760-92B0-048F3D2CD43D}" destId="{BB47890D-DDE1-41C1-9166-4662D5163518}" srcOrd="1" destOrd="0" presId="urn:microsoft.com/office/officeart/2005/8/layout/hProcess3"/>
    <dgm:cxn modelId="{D81BDFF0-4B25-4360-954D-D231F2304C93}" type="presParOf" srcId="{AB1AB065-7F86-4760-92B0-048F3D2CD43D}" destId="{98B8BA51-599E-4D17-BA78-472DADE3482C}" srcOrd="2" destOrd="0" presId="urn:microsoft.com/office/officeart/2005/8/layout/hProcess3"/>
    <dgm:cxn modelId="{BF96F2FF-2621-4AC3-ABF1-C443E3855CD1}" type="presParOf" srcId="{AB1AB065-7F86-4760-92B0-048F3D2CD43D}" destId="{809E9818-2DC0-4F71-98B9-D39EFCAA5B2E}" srcOrd="3" destOrd="0" presId="urn:microsoft.com/office/officeart/2005/8/layout/hProcess3"/>
    <dgm:cxn modelId="{6AB76A6F-6ED0-4EA7-A1CF-921256B4256C}" type="presParOf" srcId="{FD58745E-F626-4E41-8DA5-133B16EB4F78}" destId="{6419388C-0B2D-49E9-AC87-1D2F7C3DC5B9}" srcOrd="4" destOrd="0" presId="urn:microsoft.com/office/officeart/2005/8/layout/hProcess3"/>
    <dgm:cxn modelId="{ABC44FC2-7C8F-41C0-9286-D4656ED7FCEF}" type="presParOf" srcId="{FD58745E-F626-4E41-8DA5-133B16EB4F78}" destId="{5BA481F0-2E39-481F-B357-01735036CE95}" srcOrd="5" destOrd="0" presId="urn:microsoft.com/office/officeart/2005/8/layout/hProcess3"/>
    <dgm:cxn modelId="{CA556EE0-A12D-481A-BF99-990E99A24179}" type="presParOf" srcId="{FD58745E-F626-4E41-8DA5-133B16EB4F78}" destId="{3305799A-FE37-47CE-9233-78817F29CA2C}" srcOrd="6" destOrd="0" presId="urn:microsoft.com/office/officeart/2005/8/layout/h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DB80D6-D479-4FE0-94AF-4BB9769633F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fr-FR"/>
        </a:p>
      </dgm:t>
    </dgm:pt>
    <dgm:pt modelId="{52BC18D4-00F0-417D-8DF9-DFC8A417FEF2}">
      <dgm:prSet custT="1"/>
      <dgm:spPr/>
      <dgm:t>
        <a:bodyPr/>
        <a:lstStyle/>
        <a:p>
          <a:r>
            <a:rPr lang="fr-FR" sz="1800" b="1" i="0" dirty="0">
              <a:highlight>
                <a:srgbClr val="000080"/>
              </a:highlight>
              <a:latin typeface="Times New Roman" panose="02020603050405020304" pitchFamily="18" charset="0"/>
              <a:cs typeface="Times New Roman" panose="02020603050405020304" pitchFamily="18" charset="0"/>
            </a:rPr>
            <a:t>Ambiguïté linguistique </a:t>
          </a:r>
          <a:r>
            <a:rPr lang="fr-FR" sz="1800" b="1" i="0" dirty="0">
              <a:latin typeface="Times New Roman" panose="02020603050405020304" pitchFamily="18" charset="0"/>
              <a:cs typeface="Times New Roman" panose="02020603050405020304" pitchFamily="18" charset="0"/>
            </a:rPr>
            <a:t>: </a:t>
          </a:r>
          <a:r>
            <a:rPr lang="fr-FR" sz="1800" b="0" i="0" dirty="0">
              <a:latin typeface="Times New Roman" panose="02020603050405020304" pitchFamily="18" charset="0"/>
              <a:cs typeface="Times New Roman" panose="02020603050405020304" pitchFamily="18" charset="0"/>
            </a:rPr>
            <a:t>Les langues naturelles sont souvent ambiguës, avec des constructions syntaxiques et des mots pouvant avoir plusieurs interprétations. </a:t>
          </a:r>
          <a:r>
            <a:rPr lang="fr-FR" sz="1800" b="0" i="0" dirty="0" smtClean="0">
              <a:latin typeface="Times New Roman" panose="02020603050405020304" pitchFamily="18" charset="0"/>
              <a:cs typeface="Times New Roman" panose="02020603050405020304" pitchFamily="18" charset="0"/>
            </a:rPr>
            <a:t>Cela </a:t>
          </a:r>
          <a:r>
            <a:rPr lang="fr-FR" sz="1800" b="0" i="0" dirty="0">
              <a:latin typeface="Times New Roman" panose="02020603050405020304" pitchFamily="18" charset="0"/>
              <a:cs typeface="Times New Roman" panose="02020603050405020304" pitchFamily="18" charset="0"/>
            </a:rPr>
            <a:t>rend difficile la détermination précise des sujets, prédicats et objets dans certaines </a:t>
          </a:r>
          <a:r>
            <a:rPr lang="fr-FR" sz="1800" b="0" i="0" dirty="0" smtClean="0">
              <a:latin typeface="Times New Roman" panose="02020603050405020304" pitchFamily="18" charset="0"/>
              <a:cs typeface="Times New Roman" panose="02020603050405020304" pitchFamily="18" charset="0"/>
            </a:rPr>
            <a:t>phrases.</a:t>
          </a:r>
          <a:endParaRPr lang="fr-FR" sz="1800" dirty="0">
            <a:latin typeface="Times New Roman" panose="02020603050405020304" pitchFamily="18" charset="0"/>
            <a:cs typeface="Times New Roman" panose="02020603050405020304" pitchFamily="18" charset="0"/>
          </a:endParaRPr>
        </a:p>
      </dgm:t>
    </dgm:pt>
    <dgm:pt modelId="{0CA26472-9F54-480B-9A50-3B01AD48EEDD}" type="parTrans" cxnId="{4E66C09C-3DB9-43ED-B9BC-FF307A6AADF1}">
      <dgm:prSet/>
      <dgm:spPr/>
      <dgm:t>
        <a:bodyPr/>
        <a:lstStyle/>
        <a:p>
          <a:endParaRPr lang="fr-FR" sz="2400"/>
        </a:p>
      </dgm:t>
    </dgm:pt>
    <dgm:pt modelId="{2D920ADD-6F5B-4589-B250-45D478A54E18}" type="sibTrans" cxnId="{4E66C09C-3DB9-43ED-B9BC-FF307A6AADF1}">
      <dgm:prSet/>
      <dgm:spPr/>
      <dgm:t>
        <a:bodyPr/>
        <a:lstStyle/>
        <a:p>
          <a:endParaRPr lang="fr-FR" sz="2400"/>
        </a:p>
      </dgm:t>
    </dgm:pt>
    <dgm:pt modelId="{BEA3770D-D188-480E-AB13-4270A3DAC7E7}">
      <dgm:prSet custT="1"/>
      <dgm:spPr/>
      <dgm:t>
        <a:bodyPr/>
        <a:lstStyle/>
        <a:p>
          <a:r>
            <a:rPr lang="fr-FR" sz="1800" b="1" i="0" dirty="0">
              <a:highlight>
                <a:srgbClr val="000080"/>
              </a:highlight>
              <a:latin typeface="Times New Roman" panose="02020603050405020304" pitchFamily="18" charset="0"/>
              <a:cs typeface="Times New Roman" panose="02020603050405020304" pitchFamily="18" charset="0"/>
            </a:rPr>
            <a:t>Variation de la structure grammaticale </a:t>
          </a:r>
          <a:r>
            <a:rPr lang="fr-FR" sz="1800" b="1" i="0" dirty="0">
              <a:latin typeface="Times New Roman" panose="02020603050405020304" pitchFamily="18" charset="0"/>
              <a:cs typeface="Times New Roman" panose="02020603050405020304" pitchFamily="18" charset="0"/>
            </a:rPr>
            <a:t>: </a:t>
          </a:r>
          <a:r>
            <a:rPr lang="fr-FR" sz="1800" b="0" i="0" dirty="0">
              <a:latin typeface="Times New Roman" panose="02020603050405020304" pitchFamily="18" charset="0"/>
              <a:cs typeface="Times New Roman" panose="02020603050405020304" pitchFamily="18" charset="0"/>
            </a:rPr>
            <a:t>Les phrases peuvent avoir différentes structures grammaticales en fonction de la langue, du style de rédaction et du </a:t>
          </a:r>
          <a:r>
            <a:rPr lang="fr-FR" sz="1800" b="0" i="0" dirty="0" smtClean="0">
              <a:latin typeface="Times New Roman" panose="02020603050405020304" pitchFamily="18" charset="0"/>
              <a:cs typeface="Times New Roman" panose="02020603050405020304" pitchFamily="18" charset="0"/>
            </a:rPr>
            <a:t>contexte. Il </a:t>
          </a:r>
          <a:r>
            <a:rPr lang="fr-FR" sz="1800" b="0" i="0" dirty="0">
              <a:latin typeface="Times New Roman" panose="02020603050405020304" pitchFamily="18" charset="0"/>
              <a:cs typeface="Times New Roman" panose="02020603050405020304" pitchFamily="18" charset="0"/>
            </a:rPr>
            <a:t>est donc nécessaire de concevoir des systèmes d'extraction de triplets robustes qui puissent s'adapter à cette diversité.</a:t>
          </a:r>
          <a:endParaRPr lang="fr-FR" sz="1800" dirty="0">
            <a:latin typeface="Times New Roman" panose="02020603050405020304" pitchFamily="18" charset="0"/>
            <a:cs typeface="Times New Roman" panose="02020603050405020304" pitchFamily="18" charset="0"/>
          </a:endParaRPr>
        </a:p>
      </dgm:t>
    </dgm:pt>
    <dgm:pt modelId="{2C04E103-50AC-4C58-BD50-615E3F2B7F35}" type="parTrans" cxnId="{4E9FE632-52E8-479B-9715-0F1468EBF502}">
      <dgm:prSet/>
      <dgm:spPr/>
      <dgm:t>
        <a:bodyPr/>
        <a:lstStyle/>
        <a:p>
          <a:endParaRPr lang="fr-FR" sz="2400"/>
        </a:p>
      </dgm:t>
    </dgm:pt>
    <dgm:pt modelId="{DE747234-3A0F-4D16-8797-E0198BE85425}" type="sibTrans" cxnId="{4E9FE632-52E8-479B-9715-0F1468EBF502}">
      <dgm:prSet/>
      <dgm:spPr/>
      <dgm:t>
        <a:bodyPr/>
        <a:lstStyle/>
        <a:p>
          <a:endParaRPr lang="fr-FR" sz="2400"/>
        </a:p>
      </dgm:t>
    </dgm:pt>
    <dgm:pt modelId="{08C7DC78-93B4-4589-B1EB-6294A4185381}">
      <dgm:prSet custT="1"/>
      <dgm:spPr/>
      <dgm:t>
        <a:bodyPr/>
        <a:lstStyle/>
        <a:p>
          <a:r>
            <a:rPr lang="fr-FR" sz="1800" b="1" i="0" dirty="0">
              <a:highlight>
                <a:srgbClr val="000080"/>
              </a:highlight>
              <a:latin typeface="Times New Roman" panose="02020603050405020304" pitchFamily="18" charset="0"/>
              <a:cs typeface="Times New Roman" panose="02020603050405020304" pitchFamily="18" charset="0"/>
            </a:rPr>
            <a:t>Traitement des expressions référentielles </a:t>
          </a:r>
          <a:r>
            <a:rPr lang="fr-FR" sz="1800" b="1" i="0" dirty="0">
              <a:latin typeface="Times New Roman" panose="02020603050405020304" pitchFamily="18" charset="0"/>
              <a:cs typeface="Times New Roman" panose="02020603050405020304" pitchFamily="18" charset="0"/>
            </a:rPr>
            <a:t>: </a:t>
          </a:r>
          <a:r>
            <a:rPr lang="fr-FR" sz="1800" b="0" i="0" dirty="0">
              <a:latin typeface="Times New Roman" panose="02020603050405020304" pitchFamily="18" charset="0"/>
              <a:cs typeface="Times New Roman" panose="02020603050405020304" pitchFamily="18" charset="0"/>
            </a:rPr>
            <a:t>Les pronoms, les références déictiques et les descriptions référentielles peuvent rendre difficile l'association des éléments dans une phrase avec les entités appropriées.</a:t>
          </a:r>
          <a:endParaRPr lang="fr-FR" sz="1800" dirty="0">
            <a:latin typeface="Times New Roman" panose="02020603050405020304" pitchFamily="18" charset="0"/>
            <a:cs typeface="Times New Roman" panose="02020603050405020304" pitchFamily="18" charset="0"/>
          </a:endParaRPr>
        </a:p>
      </dgm:t>
    </dgm:pt>
    <dgm:pt modelId="{955CA8D8-6751-439F-B113-47E42EF5CD0A}" type="parTrans" cxnId="{C4F2D200-7B49-42A5-8360-8587A22D4D40}">
      <dgm:prSet/>
      <dgm:spPr/>
      <dgm:t>
        <a:bodyPr/>
        <a:lstStyle/>
        <a:p>
          <a:endParaRPr lang="fr-FR" sz="2400"/>
        </a:p>
      </dgm:t>
    </dgm:pt>
    <dgm:pt modelId="{62E177A5-BC1F-4FEE-94A7-37F01EF1577D}" type="sibTrans" cxnId="{C4F2D200-7B49-42A5-8360-8587A22D4D40}">
      <dgm:prSet/>
      <dgm:spPr/>
      <dgm:t>
        <a:bodyPr/>
        <a:lstStyle/>
        <a:p>
          <a:endParaRPr lang="fr-FR" sz="2400"/>
        </a:p>
      </dgm:t>
    </dgm:pt>
    <dgm:pt modelId="{9795D978-2C75-4EBA-BDAC-12B19318C6D2}">
      <dgm:prSet custT="1"/>
      <dgm:spPr>
        <a:blipFill rotWithShape="0">
          <a:blip xmlns:r="http://schemas.openxmlformats.org/officeDocument/2006/relationships" r:embed="rId1"/>
          <a:stretch>
            <a:fillRect/>
          </a:stretch>
        </a:blipFill>
      </dgm:spPr>
      <dgm:t>
        <a:bodyPr/>
        <a:lstStyle/>
        <a:p>
          <a:r>
            <a:rPr lang="fr-FR" sz="1800" b="1" i="0" dirty="0">
              <a:highlight>
                <a:srgbClr val="000080"/>
              </a:highlight>
              <a:latin typeface="Times New Roman" panose="02020603050405020304" pitchFamily="18" charset="0"/>
              <a:cs typeface="Times New Roman" panose="02020603050405020304" pitchFamily="18" charset="0"/>
            </a:rPr>
            <a:t>Sens contextuel </a:t>
          </a:r>
          <a:r>
            <a:rPr lang="fr-FR" sz="1800" b="1" i="0" dirty="0">
              <a:latin typeface="Times New Roman" panose="02020603050405020304" pitchFamily="18" charset="0"/>
              <a:cs typeface="Times New Roman" panose="02020603050405020304" pitchFamily="18" charset="0"/>
            </a:rPr>
            <a:t>: </a:t>
          </a:r>
          <a:r>
            <a:rPr lang="fr-FR" sz="1800" b="0" i="0" dirty="0">
              <a:latin typeface="Times New Roman" panose="02020603050405020304" pitchFamily="18" charset="0"/>
              <a:cs typeface="Times New Roman" panose="02020603050405020304" pitchFamily="18" charset="0"/>
            </a:rPr>
            <a:t>L'extraction de triplets nécessite souvent la compréhension du sens global d'une phrase ou d'un paragraphe pour identifier correctement les relations entre les éléments. </a:t>
          </a:r>
          <a:r>
            <a:rPr lang="fr-FR" sz="1800" b="0" i="0" dirty="0" smtClean="0">
              <a:latin typeface="Times New Roman" panose="02020603050405020304" pitchFamily="18" charset="0"/>
              <a:cs typeface="Times New Roman" panose="02020603050405020304" pitchFamily="18" charset="0"/>
            </a:rPr>
            <a:t>Cela </a:t>
          </a:r>
          <a:r>
            <a:rPr lang="fr-FR" sz="1800" b="0" i="0" dirty="0">
              <a:latin typeface="Times New Roman" panose="02020603050405020304" pitchFamily="18" charset="0"/>
              <a:cs typeface="Times New Roman" panose="02020603050405020304" pitchFamily="18" charset="0"/>
            </a:rPr>
            <a:t>peut impliquer la résolution de l'ambiguïté sémantique et la prise en compte du contexte.</a:t>
          </a:r>
          <a:endParaRPr lang="fr-FR" sz="1800" dirty="0">
            <a:latin typeface="Times New Roman" panose="02020603050405020304" pitchFamily="18" charset="0"/>
            <a:cs typeface="Times New Roman" panose="02020603050405020304" pitchFamily="18" charset="0"/>
          </a:endParaRPr>
        </a:p>
      </dgm:t>
    </dgm:pt>
    <dgm:pt modelId="{F806A2FA-CE74-4099-8B60-61606ACC2415}" type="parTrans" cxnId="{E572EE3D-0477-4263-810E-2C635B9D4CF7}">
      <dgm:prSet/>
      <dgm:spPr/>
      <dgm:t>
        <a:bodyPr/>
        <a:lstStyle/>
        <a:p>
          <a:endParaRPr lang="fr-FR" sz="2400"/>
        </a:p>
      </dgm:t>
    </dgm:pt>
    <dgm:pt modelId="{6034375B-25E7-41FC-8F2E-AC85062C67B9}" type="sibTrans" cxnId="{E572EE3D-0477-4263-810E-2C635B9D4CF7}">
      <dgm:prSet/>
      <dgm:spPr/>
      <dgm:t>
        <a:bodyPr/>
        <a:lstStyle/>
        <a:p>
          <a:endParaRPr lang="fr-FR" sz="2400"/>
        </a:p>
      </dgm:t>
    </dgm:pt>
    <dgm:pt modelId="{AE8E6AB7-369A-41A8-92C3-6AC99EB0D817}">
      <dgm:prSet custT="1"/>
      <dgm:spPr>
        <a:blipFill rotWithShape="0">
          <a:blip xmlns:r="http://schemas.openxmlformats.org/officeDocument/2006/relationships" r:embed="rId2"/>
          <a:stretch>
            <a:fillRect/>
          </a:stretch>
        </a:blipFill>
      </dgm:spPr>
      <dgm:t>
        <a:bodyPr/>
        <a:lstStyle/>
        <a:p>
          <a:r>
            <a:rPr lang="fr-FR" sz="1800" b="1" i="0" dirty="0">
              <a:highlight>
                <a:srgbClr val="000080"/>
              </a:highlight>
              <a:latin typeface="Times New Roman" panose="02020603050405020304" pitchFamily="18" charset="0"/>
              <a:cs typeface="Times New Roman" panose="02020603050405020304" pitchFamily="18" charset="0"/>
            </a:rPr>
            <a:t>Traitement des entités nommées </a:t>
          </a:r>
          <a:r>
            <a:rPr lang="fr-FR" sz="1800" b="1" i="0" dirty="0">
              <a:latin typeface="Times New Roman" panose="02020603050405020304" pitchFamily="18" charset="0"/>
              <a:cs typeface="Times New Roman" panose="02020603050405020304" pitchFamily="18" charset="0"/>
            </a:rPr>
            <a:t>:</a:t>
          </a:r>
          <a:r>
            <a:rPr lang="fr-FR" sz="1800" dirty="0">
              <a:latin typeface="Times New Roman" panose="02020603050405020304" pitchFamily="18" charset="0"/>
              <a:cs typeface="Times New Roman" panose="02020603050405020304" pitchFamily="18" charset="0"/>
            </a:rPr>
            <a:t> </a:t>
          </a:r>
          <a:r>
            <a:rPr lang="fr-FR" sz="1800" b="0" i="0" dirty="0">
              <a:latin typeface="Times New Roman" panose="02020603050405020304" pitchFamily="18" charset="0"/>
              <a:cs typeface="Times New Roman" panose="02020603050405020304" pitchFamily="18" charset="0"/>
            </a:rPr>
            <a:t>Les noms propres et les entités nommées peuvent être importants dans l'extraction de triplets, mais ils peuvent également être difficiles à extraire et à associer aux bons prédicats et objets.</a:t>
          </a:r>
          <a:endParaRPr lang="fr-FR" sz="1800" dirty="0">
            <a:latin typeface="Times New Roman" panose="02020603050405020304" pitchFamily="18" charset="0"/>
            <a:cs typeface="Times New Roman" panose="02020603050405020304" pitchFamily="18" charset="0"/>
          </a:endParaRPr>
        </a:p>
      </dgm:t>
    </dgm:pt>
    <dgm:pt modelId="{80A1D57E-C185-4659-892C-72C530405783}" type="parTrans" cxnId="{941FB6AD-555D-4613-A446-D3B5437DBB43}">
      <dgm:prSet/>
      <dgm:spPr/>
      <dgm:t>
        <a:bodyPr/>
        <a:lstStyle/>
        <a:p>
          <a:endParaRPr lang="fr-FR" sz="2400"/>
        </a:p>
      </dgm:t>
    </dgm:pt>
    <dgm:pt modelId="{D8B60653-0815-4903-A08D-B3B027C4FC1C}" type="sibTrans" cxnId="{941FB6AD-555D-4613-A446-D3B5437DBB43}">
      <dgm:prSet/>
      <dgm:spPr/>
      <dgm:t>
        <a:bodyPr/>
        <a:lstStyle/>
        <a:p>
          <a:endParaRPr lang="fr-FR" sz="2400"/>
        </a:p>
      </dgm:t>
    </dgm:pt>
    <dgm:pt modelId="{D09F25B7-F39B-4309-9335-BC6F3C0924EF}" type="pres">
      <dgm:prSet presAssocID="{A2DB80D6-D479-4FE0-94AF-4BB9769633F2}" presName="linear" presStyleCnt="0">
        <dgm:presLayoutVars>
          <dgm:animLvl val="lvl"/>
          <dgm:resizeHandles val="exact"/>
        </dgm:presLayoutVars>
      </dgm:prSet>
      <dgm:spPr/>
      <dgm:t>
        <a:bodyPr/>
        <a:lstStyle/>
        <a:p>
          <a:endParaRPr lang="fr-FR"/>
        </a:p>
      </dgm:t>
    </dgm:pt>
    <dgm:pt modelId="{A058FF55-DC13-46F2-833D-1ABD27745824}" type="pres">
      <dgm:prSet presAssocID="{52BC18D4-00F0-417D-8DF9-DFC8A417FEF2}" presName="parentText" presStyleLbl="node1" presStyleIdx="0" presStyleCnt="5">
        <dgm:presLayoutVars>
          <dgm:chMax val="0"/>
          <dgm:bulletEnabled val="1"/>
        </dgm:presLayoutVars>
      </dgm:prSet>
      <dgm:spPr/>
      <dgm:t>
        <a:bodyPr/>
        <a:lstStyle/>
        <a:p>
          <a:endParaRPr lang="fr-FR"/>
        </a:p>
      </dgm:t>
    </dgm:pt>
    <dgm:pt modelId="{5A411314-40B8-4CE5-8B11-E21350C6C4B1}" type="pres">
      <dgm:prSet presAssocID="{2D920ADD-6F5B-4589-B250-45D478A54E18}" presName="spacer" presStyleCnt="0"/>
      <dgm:spPr/>
    </dgm:pt>
    <dgm:pt modelId="{CB453754-AC85-40B3-8DF4-5F404E2790F7}" type="pres">
      <dgm:prSet presAssocID="{BEA3770D-D188-480E-AB13-4270A3DAC7E7}" presName="parentText" presStyleLbl="node1" presStyleIdx="1" presStyleCnt="5">
        <dgm:presLayoutVars>
          <dgm:chMax val="0"/>
          <dgm:bulletEnabled val="1"/>
        </dgm:presLayoutVars>
      </dgm:prSet>
      <dgm:spPr/>
      <dgm:t>
        <a:bodyPr/>
        <a:lstStyle/>
        <a:p>
          <a:endParaRPr lang="fr-FR"/>
        </a:p>
      </dgm:t>
    </dgm:pt>
    <dgm:pt modelId="{4AFF484A-1DFD-4B97-A484-01356B136787}" type="pres">
      <dgm:prSet presAssocID="{DE747234-3A0F-4D16-8797-E0198BE85425}" presName="spacer" presStyleCnt="0"/>
      <dgm:spPr/>
    </dgm:pt>
    <dgm:pt modelId="{03196934-63AD-444F-84CB-3F7DA769613D}" type="pres">
      <dgm:prSet presAssocID="{08C7DC78-93B4-4589-B1EB-6294A4185381}" presName="parentText" presStyleLbl="node1" presStyleIdx="2" presStyleCnt="5">
        <dgm:presLayoutVars>
          <dgm:chMax val="0"/>
          <dgm:bulletEnabled val="1"/>
        </dgm:presLayoutVars>
      </dgm:prSet>
      <dgm:spPr/>
      <dgm:t>
        <a:bodyPr/>
        <a:lstStyle/>
        <a:p>
          <a:endParaRPr lang="fr-FR"/>
        </a:p>
      </dgm:t>
    </dgm:pt>
    <dgm:pt modelId="{73BB6DFC-EA8B-494F-B438-140D5B0C461C}" type="pres">
      <dgm:prSet presAssocID="{62E177A5-BC1F-4FEE-94A7-37F01EF1577D}" presName="spacer" presStyleCnt="0"/>
      <dgm:spPr/>
    </dgm:pt>
    <dgm:pt modelId="{726C1E40-C869-411A-BC03-CC74DE5DE601}" type="pres">
      <dgm:prSet presAssocID="{9795D978-2C75-4EBA-BDAC-12B19318C6D2}" presName="parentText" presStyleLbl="node1" presStyleIdx="3" presStyleCnt="5">
        <dgm:presLayoutVars>
          <dgm:chMax val="0"/>
          <dgm:bulletEnabled val="1"/>
        </dgm:presLayoutVars>
      </dgm:prSet>
      <dgm:spPr/>
      <dgm:t>
        <a:bodyPr/>
        <a:lstStyle/>
        <a:p>
          <a:endParaRPr lang="fr-FR"/>
        </a:p>
      </dgm:t>
    </dgm:pt>
    <dgm:pt modelId="{A535BA99-A092-49D3-8124-8FEC87012B86}" type="pres">
      <dgm:prSet presAssocID="{6034375B-25E7-41FC-8F2E-AC85062C67B9}" presName="spacer" presStyleCnt="0"/>
      <dgm:spPr/>
    </dgm:pt>
    <dgm:pt modelId="{1A5F57EA-5166-49FF-8DC7-D27087C66C56}" type="pres">
      <dgm:prSet presAssocID="{AE8E6AB7-369A-41A8-92C3-6AC99EB0D817}" presName="parentText" presStyleLbl="node1" presStyleIdx="4" presStyleCnt="5">
        <dgm:presLayoutVars>
          <dgm:chMax val="0"/>
          <dgm:bulletEnabled val="1"/>
        </dgm:presLayoutVars>
      </dgm:prSet>
      <dgm:spPr/>
      <dgm:t>
        <a:bodyPr/>
        <a:lstStyle/>
        <a:p>
          <a:endParaRPr lang="fr-FR"/>
        </a:p>
      </dgm:t>
    </dgm:pt>
  </dgm:ptLst>
  <dgm:cxnLst>
    <dgm:cxn modelId="{1B371353-1479-4E72-81CD-63570062489B}" type="presOf" srcId="{BEA3770D-D188-480E-AB13-4270A3DAC7E7}" destId="{CB453754-AC85-40B3-8DF4-5F404E2790F7}" srcOrd="0" destOrd="0" presId="urn:microsoft.com/office/officeart/2005/8/layout/vList2"/>
    <dgm:cxn modelId="{C4F2D200-7B49-42A5-8360-8587A22D4D40}" srcId="{A2DB80D6-D479-4FE0-94AF-4BB9769633F2}" destId="{08C7DC78-93B4-4589-B1EB-6294A4185381}" srcOrd="2" destOrd="0" parTransId="{955CA8D8-6751-439F-B113-47E42EF5CD0A}" sibTransId="{62E177A5-BC1F-4FEE-94A7-37F01EF1577D}"/>
    <dgm:cxn modelId="{E8E6BE28-C862-450F-8726-C204C7ADA65A}" type="presOf" srcId="{52BC18D4-00F0-417D-8DF9-DFC8A417FEF2}" destId="{A058FF55-DC13-46F2-833D-1ABD27745824}" srcOrd="0" destOrd="0" presId="urn:microsoft.com/office/officeart/2005/8/layout/vList2"/>
    <dgm:cxn modelId="{E572EE3D-0477-4263-810E-2C635B9D4CF7}" srcId="{A2DB80D6-D479-4FE0-94AF-4BB9769633F2}" destId="{9795D978-2C75-4EBA-BDAC-12B19318C6D2}" srcOrd="3" destOrd="0" parTransId="{F806A2FA-CE74-4099-8B60-61606ACC2415}" sibTransId="{6034375B-25E7-41FC-8F2E-AC85062C67B9}"/>
    <dgm:cxn modelId="{0BE3568D-9AC3-4378-8ECB-8A764F38A6CD}" type="presOf" srcId="{A2DB80D6-D479-4FE0-94AF-4BB9769633F2}" destId="{D09F25B7-F39B-4309-9335-BC6F3C0924EF}" srcOrd="0" destOrd="0" presId="urn:microsoft.com/office/officeart/2005/8/layout/vList2"/>
    <dgm:cxn modelId="{4E66C09C-3DB9-43ED-B9BC-FF307A6AADF1}" srcId="{A2DB80D6-D479-4FE0-94AF-4BB9769633F2}" destId="{52BC18D4-00F0-417D-8DF9-DFC8A417FEF2}" srcOrd="0" destOrd="0" parTransId="{0CA26472-9F54-480B-9A50-3B01AD48EEDD}" sibTransId="{2D920ADD-6F5B-4589-B250-45D478A54E18}"/>
    <dgm:cxn modelId="{727C1FCE-F080-4E5E-BE43-CADC4E6D285A}" type="presOf" srcId="{9795D978-2C75-4EBA-BDAC-12B19318C6D2}" destId="{726C1E40-C869-411A-BC03-CC74DE5DE601}" srcOrd="0" destOrd="0" presId="urn:microsoft.com/office/officeart/2005/8/layout/vList2"/>
    <dgm:cxn modelId="{197D6DFB-8DD2-4D0A-BC17-F94F06C8565B}" type="presOf" srcId="{AE8E6AB7-369A-41A8-92C3-6AC99EB0D817}" destId="{1A5F57EA-5166-49FF-8DC7-D27087C66C56}" srcOrd="0" destOrd="0" presId="urn:microsoft.com/office/officeart/2005/8/layout/vList2"/>
    <dgm:cxn modelId="{4E9FE632-52E8-479B-9715-0F1468EBF502}" srcId="{A2DB80D6-D479-4FE0-94AF-4BB9769633F2}" destId="{BEA3770D-D188-480E-AB13-4270A3DAC7E7}" srcOrd="1" destOrd="0" parTransId="{2C04E103-50AC-4C58-BD50-615E3F2B7F35}" sibTransId="{DE747234-3A0F-4D16-8797-E0198BE85425}"/>
    <dgm:cxn modelId="{893140A2-AF86-46A6-8FBD-1E3A181B226D}" type="presOf" srcId="{08C7DC78-93B4-4589-B1EB-6294A4185381}" destId="{03196934-63AD-444F-84CB-3F7DA769613D}" srcOrd="0" destOrd="0" presId="urn:microsoft.com/office/officeart/2005/8/layout/vList2"/>
    <dgm:cxn modelId="{941FB6AD-555D-4613-A446-D3B5437DBB43}" srcId="{A2DB80D6-D479-4FE0-94AF-4BB9769633F2}" destId="{AE8E6AB7-369A-41A8-92C3-6AC99EB0D817}" srcOrd="4" destOrd="0" parTransId="{80A1D57E-C185-4659-892C-72C530405783}" sibTransId="{D8B60653-0815-4903-A08D-B3B027C4FC1C}"/>
    <dgm:cxn modelId="{0DD72E19-604B-4DC9-94A0-541D62DE6206}" type="presParOf" srcId="{D09F25B7-F39B-4309-9335-BC6F3C0924EF}" destId="{A058FF55-DC13-46F2-833D-1ABD27745824}" srcOrd="0" destOrd="0" presId="urn:microsoft.com/office/officeart/2005/8/layout/vList2"/>
    <dgm:cxn modelId="{D8AE7ECE-9854-40EF-9AC7-61BC2865DD3E}" type="presParOf" srcId="{D09F25B7-F39B-4309-9335-BC6F3C0924EF}" destId="{5A411314-40B8-4CE5-8B11-E21350C6C4B1}" srcOrd="1" destOrd="0" presId="urn:microsoft.com/office/officeart/2005/8/layout/vList2"/>
    <dgm:cxn modelId="{9FCD9EB3-0667-4B0C-B03E-464DAA2CC8B2}" type="presParOf" srcId="{D09F25B7-F39B-4309-9335-BC6F3C0924EF}" destId="{CB453754-AC85-40B3-8DF4-5F404E2790F7}" srcOrd="2" destOrd="0" presId="urn:microsoft.com/office/officeart/2005/8/layout/vList2"/>
    <dgm:cxn modelId="{91AE299B-49B2-461B-8623-55BE0F08994F}" type="presParOf" srcId="{D09F25B7-F39B-4309-9335-BC6F3C0924EF}" destId="{4AFF484A-1DFD-4B97-A484-01356B136787}" srcOrd="3" destOrd="0" presId="urn:microsoft.com/office/officeart/2005/8/layout/vList2"/>
    <dgm:cxn modelId="{C88EF976-88FA-4466-A979-538E88F8A02C}" type="presParOf" srcId="{D09F25B7-F39B-4309-9335-BC6F3C0924EF}" destId="{03196934-63AD-444F-84CB-3F7DA769613D}" srcOrd="4" destOrd="0" presId="urn:microsoft.com/office/officeart/2005/8/layout/vList2"/>
    <dgm:cxn modelId="{FC06C147-D20D-4616-B9AA-03211979B459}" type="presParOf" srcId="{D09F25B7-F39B-4309-9335-BC6F3C0924EF}" destId="{73BB6DFC-EA8B-494F-B438-140D5B0C461C}" srcOrd="5" destOrd="0" presId="urn:microsoft.com/office/officeart/2005/8/layout/vList2"/>
    <dgm:cxn modelId="{942C6ACB-9113-4CCF-A8AD-DE89703EB9C0}" type="presParOf" srcId="{D09F25B7-F39B-4309-9335-BC6F3C0924EF}" destId="{726C1E40-C869-411A-BC03-CC74DE5DE601}" srcOrd="6" destOrd="0" presId="urn:microsoft.com/office/officeart/2005/8/layout/vList2"/>
    <dgm:cxn modelId="{9F01F2A4-2627-4D61-BDC6-ECACC1CD9073}" type="presParOf" srcId="{D09F25B7-F39B-4309-9335-BC6F3C0924EF}" destId="{A535BA99-A092-49D3-8124-8FEC87012B86}" srcOrd="7" destOrd="0" presId="urn:microsoft.com/office/officeart/2005/8/layout/vList2"/>
    <dgm:cxn modelId="{B5444631-146D-4B5F-BB2A-12CC10810526}" type="presParOf" srcId="{D09F25B7-F39B-4309-9335-BC6F3C0924EF}" destId="{1A5F57EA-5166-49FF-8DC7-D27087C66C56}"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C99C71E-87DD-403E-B5DA-4B77946CB44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fr-FR"/>
        </a:p>
      </dgm:t>
    </dgm:pt>
    <dgm:pt modelId="{24D50408-3A6B-45E4-8D81-4F5B5C1A2A0A}">
      <dgm:prSet custT="1"/>
      <dgm:spPr>
        <a:blipFill rotWithShape="0">
          <a:blip xmlns:r="http://schemas.openxmlformats.org/officeDocument/2006/relationships" r:embed="rId1"/>
          <a:stretch>
            <a:fillRect/>
          </a:stretch>
        </a:blipFill>
      </dgm:spPr>
      <dgm:t>
        <a:bodyPr/>
        <a:lstStyle/>
        <a:p>
          <a:r>
            <a:rPr lang="fr-FR" sz="1600" b="1" i="0" dirty="0">
              <a:highlight>
                <a:srgbClr val="000080"/>
              </a:highlight>
              <a:latin typeface="Times New Roman" panose="02020603050405020304" pitchFamily="18" charset="0"/>
              <a:cs typeface="Times New Roman" panose="02020603050405020304" pitchFamily="18" charset="0"/>
            </a:rPr>
            <a:t>Segmentation du texte  </a:t>
          </a:r>
          <a:r>
            <a:rPr lang="fr-FR" sz="1600" b="1" i="0" dirty="0">
              <a:latin typeface="Times New Roman" panose="02020603050405020304" pitchFamily="18" charset="0"/>
              <a:cs typeface="Times New Roman" panose="02020603050405020304" pitchFamily="18" charset="0"/>
            </a:rPr>
            <a:t>: </a:t>
          </a:r>
          <a:r>
            <a:rPr lang="fr-FR" sz="1600" b="0" i="0" dirty="0">
              <a:latin typeface="Times New Roman" panose="02020603050405020304" pitchFamily="18" charset="0"/>
              <a:cs typeface="Times New Roman" panose="02020603050405020304" pitchFamily="18" charset="0"/>
            </a:rPr>
            <a:t>Diviser le texte en phrases ou en segments cohérents, ce qui facilite l'identification des relations entre les entité</a:t>
          </a:r>
          <a:endParaRPr lang="fr-FR" sz="1600" dirty="0">
            <a:latin typeface="Times New Roman" panose="02020603050405020304" pitchFamily="18" charset="0"/>
            <a:cs typeface="Times New Roman" panose="02020603050405020304" pitchFamily="18" charset="0"/>
          </a:endParaRPr>
        </a:p>
      </dgm:t>
    </dgm:pt>
    <dgm:pt modelId="{F12E6088-25FE-461F-A021-202BCAC6BF6E}" type="parTrans" cxnId="{5A04447D-1919-4647-8540-650BFF54BCEB}">
      <dgm:prSet/>
      <dgm:spPr/>
      <dgm:t>
        <a:bodyPr/>
        <a:lstStyle/>
        <a:p>
          <a:endParaRPr lang="fr-FR"/>
        </a:p>
      </dgm:t>
    </dgm:pt>
    <dgm:pt modelId="{05ADFB80-DC21-4276-9EE7-878A3D9029AC}" type="sibTrans" cxnId="{5A04447D-1919-4647-8540-650BFF54BCEB}">
      <dgm:prSet/>
      <dgm:spPr/>
      <dgm:t>
        <a:bodyPr/>
        <a:lstStyle/>
        <a:p>
          <a:endParaRPr lang="fr-FR"/>
        </a:p>
      </dgm:t>
    </dgm:pt>
    <dgm:pt modelId="{54AD839D-2ABF-4502-9A78-E1E15A40E2D3}">
      <dgm:prSet custT="1"/>
      <dgm:spPr>
        <a:blipFill rotWithShape="0">
          <a:blip xmlns:r="http://schemas.openxmlformats.org/officeDocument/2006/relationships" r:embed="rId2"/>
          <a:stretch>
            <a:fillRect/>
          </a:stretch>
        </a:blipFill>
      </dgm:spPr>
      <dgm:t>
        <a:bodyPr/>
        <a:lstStyle/>
        <a:p>
          <a:r>
            <a:rPr lang="fr-FR" sz="1600" b="1" i="0" dirty="0">
              <a:highlight>
                <a:srgbClr val="000080"/>
              </a:highlight>
              <a:latin typeface="Times New Roman" panose="02020603050405020304" pitchFamily="18" charset="0"/>
              <a:cs typeface="Times New Roman" panose="02020603050405020304" pitchFamily="18" charset="0"/>
            </a:rPr>
            <a:t>Tokenisation</a:t>
          </a:r>
          <a:r>
            <a:rPr lang="fr-FR" sz="1600" b="1" i="0" dirty="0">
              <a:latin typeface="Times New Roman" panose="02020603050405020304" pitchFamily="18" charset="0"/>
              <a:cs typeface="Times New Roman" panose="02020603050405020304" pitchFamily="18" charset="0"/>
            </a:rPr>
            <a:t> : </a:t>
          </a:r>
          <a:r>
            <a:rPr lang="fr-FR" sz="1600" b="0" i="0" dirty="0">
              <a:latin typeface="Times New Roman" panose="02020603050405020304" pitchFamily="18" charset="0"/>
              <a:cs typeface="Times New Roman" panose="02020603050405020304" pitchFamily="18" charset="0"/>
            </a:rPr>
            <a:t>Diviser chaque phrase ou segment en mots ou en "</a:t>
          </a:r>
          <a:r>
            <a:rPr lang="fr-FR" sz="1600" b="0" i="0" dirty="0" err="1">
              <a:latin typeface="Times New Roman" panose="02020603050405020304" pitchFamily="18" charset="0"/>
              <a:cs typeface="Times New Roman" panose="02020603050405020304" pitchFamily="18" charset="0"/>
            </a:rPr>
            <a:t>tokens</a:t>
          </a:r>
          <a:r>
            <a:rPr lang="fr-FR" sz="1600" b="0" i="0" dirty="0">
              <a:latin typeface="Times New Roman" panose="02020603050405020304" pitchFamily="18" charset="0"/>
              <a:cs typeface="Times New Roman" panose="02020603050405020304" pitchFamily="18" charset="0"/>
            </a:rPr>
            <a:t>" individuels. Cela permet de traiter chaque mot comme une unité distincte pour l'analyse ultérieure.</a:t>
          </a:r>
          <a:endParaRPr lang="fr-FR" sz="1600" dirty="0">
            <a:latin typeface="Times New Roman" panose="02020603050405020304" pitchFamily="18" charset="0"/>
            <a:cs typeface="Times New Roman" panose="02020603050405020304" pitchFamily="18" charset="0"/>
          </a:endParaRPr>
        </a:p>
      </dgm:t>
    </dgm:pt>
    <dgm:pt modelId="{A7B77596-0E61-4A32-AC6F-970A1418AC26}" type="parTrans" cxnId="{BEC1670D-3818-4B16-A608-8786D905EFAF}">
      <dgm:prSet/>
      <dgm:spPr/>
      <dgm:t>
        <a:bodyPr/>
        <a:lstStyle/>
        <a:p>
          <a:endParaRPr lang="fr-FR"/>
        </a:p>
      </dgm:t>
    </dgm:pt>
    <dgm:pt modelId="{0A9F36F5-C4C1-42D2-8320-0681E2B970D8}" type="sibTrans" cxnId="{BEC1670D-3818-4B16-A608-8786D905EFAF}">
      <dgm:prSet/>
      <dgm:spPr/>
      <dgm:t>
        <a:bodyPr/>
        <a:lstStyle/>
        <a:p>
          <a:endParaRPr lang="fr-FR"/>
        </a:p>
      </dgm:t>
    </dgm:pt>
    <dgm:pt modelId="{1FA38497-0327-4E25-BA96-6FDFB1E2532E}">
      <dgm:prSet custT="1"/>
      <dgm:spPr/>
      <dgm:t>
        <a:bodyPr/>
        <a:lstStyle/>
        <a:p>
          <a:r>
            <a:rPr lang="fr-FR" sz="1600" b="1" i="0" dirty="0">
              <a:highlight>
                <a:srgbClr val="000080"/>
              </a:highlight>
              <a:latin typeface="Times New Roman" panose="02020603050405020304" pitchFamily="18" charset="0"/>
              <a:cs typeface="Times New Roman" panose="02020603050405020304" pitchFamily="18" charset="0"/>
            </a:rPr>
            <a:t>Lemmatisation ou racinisation </a:t>
          </a:r>
          <a:r>
            <a:rPr lang="fr-FR" sz="1600" dirty="0">
              <a:highlight>
                <a:srgbClr val="000080"/>
              </a:highlight>
              <a:latin typeface="Times New Roman" panose="02020603050405020304" pitchFamily="18" charset="0"/>
              <a:cs typeface="Times New Roman" panose="02020603050405020304" pitchFamily="18" charset="0"/>
            </a:rPr>
            <a:t> </a:t>
          </a:r>
          <a:r>
            <a:rPr lang="fr-FR" sz="1600" dirty="0">
              <a:latin typeface="Times New Roman" panose="02020603050405020304" pitchFamily="18" charset="0"/>
              <a:cs typeface="Times New Roman" panose="02020603050405020304" pitchFamily="18" charset="0"/>
            </a:rPr>
            <a:t>: </a:t>
          </a:r>
          <a:r>
            <a:rPr lang="fr-FR" sz="1600" b="0" i="0" dirty="0">
              <a:latin typeface="Times New Roman" panose="02020603050405020304" pitchFamily="18" charset="0"/>
              <a:cs typeface="Times New Roman" panose="02020603050405020304" pitchFamily="18" charset="0"/>
            </a:rPr>
            <a:t>Réduire les mots à leur forme de base (lemme) ou à leur racine, afin de normaliser le texte et de regrouper les variantes de mots similaires.</a:t>
          </a:r>
          <a:endParaRPr lang="fr-FR" sz="1600" dirty="0">
            <a:latin typeface="Times New Roman" panose="02020603050405020304" pitchFamily="18" charset="0"/>
            <a:cs typeface="Times New Roman" panose="02020603050405020304" pitchFamily="18" charset="0"/>
          </a:endParaRPr>
        </a:p>
      </dgm:t>
    </dgm:pt>
    <dgm:pt modelId="{F38BFAED-00FA-49F2-8286-AE57E5D5B556}" type="parTrans" cxnId="{7BC33CEB-EFFC-40ED-BB1D-F44203F43FCC}">
      <dgm:prSet/>
      <dgm:spPr/>
      <dgm:t>
        <a:bodyPr/>
        <a:lstStyle/>
        <a:p>
          <a:endParaRPr lang="fr-FR"/>
        </a:p>
      </dgm:t>
    </dgm:pt>
    <dgm:pt modelId="{F4117A29-F6DB-480D-80AA-21FAAE0C19BB}" type="sibTrans" cxnId="{7BC33CEB-EFFC-40ED-BB1D-F44203F43FCC}">
      <dgm:prSet/>
      <dgm:spPr/>
      <dgm:t>
        <a:bodyPr/>
        <a:lstStyle/>
        <a:p>
          <a:endParaRPr lang="fr-FR"/>
        </a:p>
      </dgm:t>
    </dgm:pt>
    <dgm:pt modelId="{563499D3-61A5-438B-AFA7-16C227C0713F}">
      <dgm:prSet custT="1"/>
      <dgm:spPr/>
      <dgm:t>
        <a:bodyPr/>
        <a:lstStyle/>
        <a:p>
          <a:r>
            <a:rPr lang="fr-FR" sz="1600" b="1" i="0" dirty="0">
              <a:highlight>
                <a:srgbClr val="000080"/>
              </a:highlight>
              <a:latin typeface="Times New Roman" panose="02020603050405020304" pitchFamily="18" charset="0"/>
              <a:cs typeface="Times New Roman" panose="02020603050405020304" pitchFamily="18" charset="0"/>
            </a:rPr>
            <a:t> Identification des entités nommées (NER): </a:t>
          </a:r>
          <a:r>
            <a:rPr lang="fr-FR" sz="1600" b="0" i="0" dirty="0">
              <a:latin typeface="Times New Roman" panose="02020603050405020304" pitchFamily="18" charset="0"/>
              <a:cs typeface="Times New Roman" panose="02020603050405020304" pitchFamily="18" charset="0"/>
            </a:rPr>
            <a:t>Utiliser des techniques de NER pour repérer et étiqueter les entités importantes dans le texte, telles que les noms de personnes, d'organisations, de lieux, etc. Ces entités peuvent être utilisées comme sujets ou objets dans l'extraction des faits.</a:t>
          </a:r>
          <a:endParaRPr lang="fr-FR" sz="1600" dirty="0">
            <a:latin typeface="Times New Roman" panose="02020603050405020304" pitchFamily="18" charset="0"/>
            <a:cs typeface="Times New Roman" panose="02020603050405020304" pitchFamily="18" charset="0"/>
          </a:endParaRPr>
        </a:p>
      </dgm:t>
    </dgm:pt>
    <dgm:pt modelId="{64E9C504-4967-4584-873F-6CB7C0F77B53}" type="parTrans" cxnId="{17C20B61-F954-4AB6-AB3F-E46FFF370A5D}">
      <dgm:prSet/>
      <dgm:spPr/>
      <dgm:t>
        <a:bodyPr/>
        <a:lstStyle/>
        <a:p>
          <a:endParaRPr lang="fr-FR"/>
        </a:p>
      </dgm:t>
    </dgm:pt>
    <dgm:pt modelId="{C35FB08A-60F9-4897-BA36-CD8E5C8AB25B}" type="sibTrans" cxnId="{17C20B61-F954-4AB6-AB3F-E46FFF370A5D}">
      <dgm:prSet/>
      <dgm:spPr/>
      <dgm:t>
        <a:bodyPr/>
        <a:lstStyle/>
        <a:p>
          <a:endParaRPr lang="fr-FR"/>
        </a:p>
      </dgm:t>
    </dgm:pt>
    <dgm:pt modelId="{198C951B-5E17-4E17-A7B3-91600B0922BB}">
      <dgm:prSet custT="1"/>
      <dgm:spPr/>
      <dgm:t>
        <a:bodyPr/>
        <a:lstStyle/>
        <a:p>
          <a:r>
            <a:rPr lang="fr-FR" sz="1600" b="1" i="0" dirty="0">
              <a:highlight>
                <a:srgbClr val="000080"/>
              </a:highlight>
              <a:latin typeface="Times New Roman" panose="02020603050405020304" pitchFamily="18" charset="0"/>
              <a:cs typeface="Times New Roman" panose="02020603050405020304" pitchFamily="18" charset="0"/>
            </a:rPr>
            <a:t>Analyse grammaticale </a:t>
          </a:r>
          <a:r>
            <a:rPr lang="fr-FR" sz="1600" b="1" i="0" dirty="0">
              <a:latin typeface="Times New Roman" panose="02020603050405020304" pitchFamily="18" charset="0"/>
              <a:cs typeface="Times New Roman" panose="02020603050405020304" pitchFamily="18" charset="0"/>
            </a:rPr>
            <a:t>: </a:t>
          </a:r>
          <a:r>
            <a:rPr lang="fr-FR" sz="1600" b="0" i="0" dirty="0">
              <a:latin typeface="Times New Roman" panose="02020603050405020304" pitchFamily="18" charset="0"/>
              <a:cs typeface="Times New Roman" panose="02020603050405020304" pitchFamily="18" charset="0"/>
            </a:rPr>
            <a:t>Analyser la structure grammaticale des phrases pour identifier les relations syntaxiques entre les mots. Cela peut aider à déterminer les prédicats qui expriment les relations entre les sujets et les objets.</a:t>
          </a:r>
          <a:endParaRPr lang="fr-FR" sz="1600" dirty="0">
            <a:latin typeface="Times New Roman" panose="02020603050405020304" pitchFamily="18" charset="0"/>
            <a:cs typeface="Times New Roman" panose="02020603050405020304" pitchFamily="18" charset="0"/>
          </a:endParaRPr>
        </a:p>
      </dgm:t>
    </dgm:pt>
    <dgm:pt modelId="{28977ADC-AF2C-44D4-9B1D-AA3C93D92FC9}" type="parTrans" cxnId="{6DA597E8-E5FD-4430-9609-D73C815EA3E9}">
      <dgm:prSet/>
      <dgm:spPr/>
      <dgm:t>
        <a:bodyPr/>
        <a:lstStyle/>
        <a:p>
          <a:endParaRPr lang="fr-FR"/>
        </a:p>
      </dgm:t>
    </dgm:pt>
    <dgm:pt modelId="{496ABCA2-BE1C-4CBA-97E4-75197DB2965C}" type="sibTrans" cxnId="{6DA597E8-E5FD-4430-9609-D73C815EA3E9}">
      <dgm:prSet/>
      <dgm:spPr/>
      <dgm:t>
        <a:bodyPr/>
        <a:lstStyle/>
        <a:p>
          <a:endParaRPr lang="fr-FR"/>
        </a:p>
      </dgm:t>
    </dgm:pt>
    <dgm:pt modelId="{C77D2BFB-D63A-4401-B4DC-F52A6D573AE0}">
      <dgm:prSet custT="1"/>
      <dgm:spPr/>
      <dgm:t>
        <a:bodyPr/>
        <a:lstStyle/>
        <a:p>
          <a:r>
            <a:rPr lang="fr-FR" sz="1600" b="1" i="0" dirty="0">
              <a:highlight>
                <a:srgbClr val="000080"/>
              </a:highlight>
              <a:latin typeface="Times New Roman" panose="02020603050405020304" pitchFamily="18" charset="0"/>
              <a:cs typeface="Times New Roman" panose="02020603050405020304" pitchFamily="18" charset="0"/>
            </a:rPr>
            <a:t>Extraction de phrases clés </a:t>
          </a:r>
          <a:r>
            <a:rPr lang="fr-FR" sz="1600" b="1" dirty="0">
              <a:highlight>
                <a:srgbClr val="000080"/>
              </a:highlight>
              <a:latin typeface="Times New Roman" panose="02020603050405020304" pitchFamily="18" charset="0"/>
              <a:cs typeface="Times New Roman" panose="02020603050405020304" pitchFamily="18" charset="0"/>
            </a:rPr>
            <a:t> </a:t>
          </a:r>
          <a:r>
            <a:rPr lang="fr-FR" sz="1600" b="1" dirty="0">
              <a:latin typeface="Times New Roman" panose="02020603050405020304" pitchFamily="18" charset="0"/>
              <a:cs typeface="Times New Roman" panose="02020603050405020304" pitchFamily="18" charset="0"/>
            </a:rPr>
            <a:t>: </a:t>
          </a:r>
          <a:r>
            <a:rPr lang="fr-FR" sz="1600" b="0" i="0" dirty="0">
              <a:latin typeface="Times New Roman" panose="02020603050405020304" pitchFamily="18" charset="0"/>
              <a:cs typeface="Times New Roman" panose="02020603050405020304" pitchFamily="18" charset="0"/>
            </a:rPr>
            <a:t>Identifier les phrases les plus importantes ou les plus représentatives du texte, qui contiennent probablement les informations les plus pertinentes pour l'extraction des faits.</a:t>
          </a:r>
          <a:endParaRPr lang="fr-FR" sz="1600" dirty="0">
            <a:latin typeface="Times New Roman" panose="02020603050405020304" pitchFamily="18" charset="0"/>
            <a:cs typeface="Times New Roman" panose="02020603050405020304" pitchFamily="18" charset="0"/>
          </a:endParaRPr>
        </a:p>
      </dgm:t>
    </dgm:pt>
    <dgm:pt modelId="{AEF64583-392C-4295-B0A4-FFDCE7EBE599}" type="parTrans" cxnId="{2D4C6D13-D69E-4E28-8F96-0D1CC66239A7}">
      <dgm:prSet/>
      <dgm:spPr/>
      <dgm:t>
        <a:bodyPr/>
        <a:lstStyle/>
        <a:p>
          <a:endParaRPr lang="fr-FR"/>
        </a:p>
      </dgm:t>
    </dgm:pt>
    <dgm:pt modelId="{9EF430B7-B4CD-436A-9681-D1BB7B5CE900}" type="sibTrans" cxnId="{2D4C6D13-D69E-4E28-8F96-0D1CC66239A7}">
      <dgm:prSet/>
      <dgm:spPr/>
      <dgm:t>
        <a:bodyPr/>
        <a:lstStyle/>
        <a:p>
          <a:endParaRPr lang="fr-FR"/>
        </a:p>
      </dgm:t>
    </dgm:pt>
    <dgm:pt modelId="{64CC74B9-CAD4-4638-A318-D6090F9D41C2}" type="pres">
      <dgm:prSet presAssocID="{0C99C71E-87DD-403E-B5DA-4B77946CB443}" presName="linear" presStyleCnt="0">
        <dgm:presLayoutVars>
          <dgm:animLvl val="lvl"/>
          <dgm:resizeHandles val="exact"/>
        </dgm:presLayoutVars>
      </dgm:prSet>
      <dgm:spPr/>
      <dgm:t>
        <a:bodyPr/>
        <a:lstStyle/>
        <a:p>
          <a:endParaRPr lang="fr-FR"/>
        </a:p>
      </dgm:t>
    </dgm:pt>
    <dgm:pt modelId="{D8C6D472-F81C-46B7-9BDC-CF3CCDDA6C30}" type="pres">
      <dgm:prSet presAssocID="{24D50408-3A6B-45E4-8D81-4F5B5C1A2A0A}" presName="parentText" presStyleLbl="node1" presStyleIdx="0" presStyleCnt="6" custLinFactY="-40244" custLinFactNeighborX="-75" custLinFactNeighborY="-100000">
        <dgm:presLayoutVars>
          <dgm:chMax val="0"/>
          <dgm:bulletEnabled val="1"/>
        </dgm:presLayoutVars>
      </dgm:prSet>
      <dgm:spPr/>
      <dgm:t>
        <a:bodyPr/>
        <a:lstStyle/>
        <a:p>
          <a:endParaRPr lang="fr-FR"/>
        </a:p>
      </dgm:t>
    </dgm:pt>
    <dgm:pt modelId="{08742174-838A-46CF-BAF8-2EAB027E4110}" type="pres">
      <dgm:prSet presAssocID="{05ADFB80-DC21-4276-9EE7-878A3D9029AC}" presName="spacer" presStyleCnt="0"/>
      <dgm:spPr/>
    </dgm:pt>
    <dgm:pt modelId="{C06CE0B8-D718-4DD2-B9B5-65B9C35A7246}" type="pres">
      <dgm:prSet presAssocID="{54AD839D-2ABF-4502-9A78-E1E15A40E2D3}" presName="parentText" presStyleLbl="node1" presStyleIdx="1" presStyleCnt="6" custLinFactY="-34387" custLinFactNeighborY="-100000">
        <dgm:presLayoutVars>
          <dgm:chMax val="0"/>
          <dgm:bulletEnabled val="1"/>
        </dgm:presLayoutVars>
      </dgm:prSet>
      <dgm:spPr/>
      <dgm:t>
        <a:bodyPr/>
        <a:lstStyle/>
        <a:p>
          <a:endParaRPr lang="fr-FR"/>
        </a:p>
      </dgm:t>
    </dgm:pt>
    <dgm:pt modelId="{1EB8AD0C-36EC-451D-98BD-044A78F416BC}" type="pres">
      <dgm:prSet presAssocID="{0A9F36F5-C4C1-42D2-8320-0681E2B970D8}" presName="spacer" presStyleCnt="0"/>
      <dgm:spPr/>
    </dgm:pt>
    <dgm:pt modelId="{65EBADDC-8780-4F16-81F3-6EE7B440E931}" type="pres">
      <dgm:prSet presAssocID="{1FA38497-0327-4E25-BA96-6FDFB1E2532E}" presName="parentText" presStyleLbl="node1" presStyleIdx="2" presStyleCnt="6" custLinFactY="-35198" custLinFactNeighborX="-298" custLinFactNeighborY="-100000">
        <dgm:presLayoutVars>
          <dgm:chMax val="0"/>
          <dgm:bulletEnabled val="1"/>
        </dgm:presLayoutVars>
      </dgm:prSet>
      <dgm:spPr/>
      <dgm:t>
        <a:bodyPr/>
        <a:lstStyle/>
        <a:p>
          <a:endParaRPr lang="fr-FR"/>
        </a:p>
      </dgm:t>
    </dgm:pt>
    <dgm:pt modelId="{B22B8D74-5F93-4A50-B4EB-E1C767DEBC05}" type="pres">
      <dgm:prSet presAssocID="{F4117A29-F6DB-480D-80AA-21FAAE0C19BB}" presName="spacer" presStyleCnt="0"/>
      <dgm:spPr/>
    </dgm:pt>
    <dgm:pt modelId="{9BF0FD54-1016-4263-B129-CAA1FD15B5B0}" type="pres">
      <dgm:prSet presAssocID="{563499D3-61A5-438B-AFA7-16C227C0713F}" presName="parentText" presStyleLbl="node1" presStyleIdx="3" presStyleCnt="6" custScaleY="113772" custLinFactY="-26006" custLinFactNeighborY="-100000">
        <dgm:presLayoutVars>
          <dgm:chMax val="0"/>
          <dgm:bulletEnabled val="1"/>
        </dgm:presLayoutVars>
      </dgm:prSet>
      <dgm:spPr/>
      <dgm:t>
        <a:bodyPr/>
        <a:lstStyle/>
        <a:p>
          <a:endParaRPr lang="fr-FR"/>
        </a:p>
      </dgm:t>
    </dgm:pt>
    <dgm:pt modelId="{6BA36F0A-48B8-4D3D-9503-9C8F8744E4D3}" type="pres">
      <dgm:prSet presAssocID="{C35FB08A-60F9-4897-BA36-CD8E5C8AB25B}" presName="spacer" presStyleCnt="0"/>
      <dgm:spPr/>
    </dgm:pt>
    <dgm:pt modelId="{D27863CE-CEBE-433A-8B5E-88C432126BAC}" type="pres">
      <dgm:prSet presAssocID="{198C951B-5E17-4E17-A7B3-91600B0922BB}" presName="parentText" presStyleLbl="node1" presStyleIdx="4" presStyleCnt="6" custLinFactY="-18462" custLinFactNeighborY="-100000">
        <dgm:presLayoutVars>
          <dgm:chMax val="0"/>
          <dgm:bulletEnabled val="1"/>
        </dgm:presLayoutVars>
      </dgm:prSet>
      <dgm:spPr/>
      <dgm:t>
        <a:bodyPr/>
        <a:lstStyle/>
        <a:p>
          <a:endParaRPr lang="fr-FR"/>
        </a:p>
      </dgm:t>
    </dgm:pt>
    <dgm:pt modelId="{302548D9-8208-4919-8A8E-E7273A893BDE}" type="pres">
      <dgm:prSet presAssocID="{496ABCA2-BE1C-4CBA-97E4-75197DB2965C}" presName="spacer" presStyleCnt="0"/>
      <dgm:spPr/>
    </dgm:pt>
    <dgm:pt modelId="{BE45266A-30FD-429A-B1C6-138B96DAAF7F}" type="pres">
      <dgm:prSet presAssocID="{C77D2BFB-D63A-4401-B4DC-F52A6D573AE0}" presName="parentText" presStyleLbl="node1" presStyleIdx="5" presStyleCnt="6" custLinFactY="-7890" custLinFactNeighborX="-149" custLinFactNeighborY="-100000">
        <dgm:presLayoutVars>
          <dgm:chMax val="0"/>
          <dgm:bulletEnabled val="1"/>
        </dgm:presLayoutVars>
      </dgm:prSet>
      <dgm:spPr/>
      <dgm:t>
        <a:bodyPr/>
        <a:lstStyle/>
        <a:p>
          <a:endParaRPr lang="fr-FR"/>
        </a:p>
      </dgm:t>
    </dgm:pt>
  </dgm:ptLst>
  <dgm:cxnLst>
    <dgm:cxn modelId="{BEC1670D-3818-4B16-A608-8786D905EFAF}" srcId="{0C99C71E-87DD-403E-B5DA-4B77946CB443}" destId="{54AD839D-2ABF-4502-9A78-E1E15A40E2D3}" srcOrd="1" destOrd="0" parTransId="{A7B77596-0E61-4A32-AC6F-970A1418AC26}" sibTransId="{0A9F36F5-C4C1-42D2-8320-0681E2B970D8}"/>
    <dgm:cxn modelId="{5A04447D-1919-4647-8540-650BFF54BCEB}" srcId="{0C99C71E-87DD-403E-B5DA-4B77946CB443}" destId="{24D50408-3A6B-45E4-8D81-4F5B5C1A2A0A}" srcOrd="0" destOrd="0" parTransId="{F12E6088-25FE-461F-A021-202BCAC6BF6E}" sibTransId="{05ADFB80-DC21-4276-9EE7-878A3D9029AC}"/>
    <dgm:cxn modelId="{8DAA1141-5BD2-409E-A9CD-B7C023370D36}" type="presOf" srcId="{24D50408-3A6B-45E4-8D81-4F5B5C1A2A0A}" destId="{D8C6D472-F81C-46B7-9BDC-CF3CCDDA6C30}" srcOrd="0" destOrd="0" presId="urn:microsoft.com/office/officeart/2005/8/layout/vList2"/>
    <dgm:cxn modelId="{3287AC1C-1FC2-408A-B5FF-2FFC984E9B65}" type="presOf" srcId="{1FA38497-0327-4E25-BA96-6FDFB1E2532E}" destId="{65EBADDC-8780-4F16-81F3-6EE7B440E931}" srcOrd="0" destOrd="0" presId="urn:microsoft.com/office/officeart/2005/8/layout/vList2"/>
    <dgm:cxn modelId="{6DA597E8-E5FD-4430-9609-D73C815EA3E9}" srcId="{0C99C71E-87DD-403E-B5DA-4B77946CB443}" destId="{198C951B-5E17-4E17-A7B3-91600B0922BB}" srcOrd="4" destOrd="0" parTransId="{28977ADC-AF2C-44D4-9B1D-AA3C93D92FC9}" sibTransId="{496ABCA2-BE1C-4CBA-97E4-75197DB2965C}"/>
    <dgm:cxn modelId="{2D4C6D13-D69E-4E28-8F96-0D1CC66239A7}" srcId="{0C99C71E-87DD-403E-B5DA-4B77946CB443}" destId="{C77D2BFB-D63A-4401-B4DC-F52A6D573AE0}" srcOrd="5" destOrd="0" parTransId="{AEF64583-392C-4295-B0A4-FFDCE7EBE599}" sibTransId="{9EF430B7-B4CD-436A-9681-D1BB7B5CE900}"/>
    <dgm:cxn modelId="{B6A37279-170D-4CD7-97FC-6B08FEDB298B}" type="presOf" srcId="{C77D2BFB-D63A-4401-B4DC-F52A6D573AE0}" destId="{BE45266A-30FD-429A-B1C6-138B96DAAF7F}" srcOrd="0" destOrd="0" presId="urn:microsoft.com/office/officeart/2005/8/layout/vList2"/>
    <dgm:cxn modelId="{17C20B61-F954-4AB6-AB3F-E46FFF370A5D}" srcId="{0C99C71E-87DD-403E-B5DA-4B77946CB443}" destId="{563499D3-61A5-438B-AFA7-16C227C0713F}" srcOrd="3" destOrd="0" parTransId="{64E9C504-4967-4584-873F-6CB7C0F77B53}" sibTransId="{C35FB08A-60F9-4897-BA36-CD8E5C8AB25B}"/>
    <dgm:cxn modelId="{4FB80407-5C56-48E4-9B05-00A59494BA0F}" type="presOf" srcId="{54AD839D-2ABF-4502-9A78-E1E15A40E2D3}" destId="{C06CE0B8-D718-4DD2-B9B5-65B9C35A7246}" srcOrd="0" destOrd="0" presId="urn:microsoft.com/office/officeart/2005/8/layout/vList2"/>
    <dgm:cxn modelId="{2C45E7FB-B49F-4939-9BD5-13FC0D188275}" type="presOf" srcId="{198C951B-5E17-4E17-A7B3-91600B0922BB}" destId="{D27863CE-CEBE-433A-8B5E-88C432126BAC}" srcOrd="0" destOrd="0" presId="urn:microsoft.com/office/officeart/2005/8/layout/vList2"/>
    <dgm:cxn modelId="{7BC33CEB-EFFC-40ED-BB1D-F44203F43FCC}" srcId="{0C99C71E-87DD-403E-B5DA-4B77946CB443}" destId="{1FA38497-0327-4E25-BA96-6FDFB1E2532E}" srcOrd="2" destOrd="0" parTransId="{F38BFAED-00FA-49F2-8286-AE57E5D5B556}" sibTransId="{F4117A29-F6DB-480D-80AA-21FAAE0C19BB}"/>
    <dgm:cxn modelId="{0ABDC58F-EE13-4A74-8017-674EA0F8D848}" type="presOf" srcId="{563499D3-61A5-438B-AFA7-16C227C0713F}" destId="{9BF0FD54-1016-4263-B129-CAA1FD15B5B0}" srcOrd="0" destOrd="0" presId="urn:microsoft.com/office/officeart/2005/8/layout/vList2"/>
    <dgm:cxn modelId="{2CCA72B0-8901-440D-98F5-212F70C5A646}" type="presOf" srcId="{0C99C71E-87DD-403E-B5DA-4B77946CB443}" destId="{64CC74B9-CAD4-4638-A318-D6090F9D41C2}" srcOrd="0" destOrd="0" presId="urn:microsoft.com/office/officeart/2005/8/layout/vList2"/>
    <dgm:cxn modelId="{7BCA30FA-DDBF-487E-B754-05E7F5F6A89B}" type="presParOf" srcId="{64CC74B9-CAD4-4638-A318-D6090F9D41C2}" destId="{D8C6D472-F81C-46B7-9BDC-CF3CCDDA6C30}" srcOrd="0" destOrd="0" presId="urn:microsoft.com/office/officeart/2005/8/layout/vList2"/>
    <dgm:cxn modelId="{0CCC3AFC-BDE4-4F82-B1CE-859C5FE2C3C5}" type="presParOf" srcId="{64CC74B9-CAD4-4638-A318-D6090F9D41C2}" destId="{08742174-838A-46CF-BAF8-2EAB027E4110}" srcOrd="1" destOrd="0" presId="urn:microsoft.com/office/officeart/2005/8/layout/vList2"/>
    <dgm:cxn modelId="{A2638BEC-796D-4235-8D28-1976D69ED171}" type="presParOf" srcId="{64CC74B9-CAD4-4638-A318-D6090F9D41C2}" destId="{C06CE0B8-D718-4DD2-B9B5-65B9C35A7246}" srcOrd="2" destOrd="0" presId="urn:microsoft.com/office/officeart/2005/8/layout/vList2"/>
    <dgm:cxn modelId="{FD844A7A-A1BF-408D-89D4-7C7E23736BD3}" type="presParOf" srcId="{64CC74B9-CAD4-4638-A318-D6090F9D41C2}" destId="{1EB8AD0C-36EC-451D-98BD-044A78F416BC}" srcOrd="3" destOrd="0" presId="urn:microsoft.com/office/officeart/2005/8/layout/vList2"/>
    <dgm:cxn modelId="{59D33C13-52C7-471C-94C0-98BCEB1F4D83}" type="presParOf" srcId="{64CC74B9-CAD4-4638-A318-D6090F9D41C2}" destId="{65EBADDC-8780-4F16-81F3-6EE7B440E931}" srcOrd="4" destOrd="0" presId="urn:microsoft.com/office/officeart/2005/8/layout/vList2"/>
    <dgm:cxn modelId="{F6BC9C92-D207-4223-BCE7-C193A642C1FD}" type="presParOf" srcId="{64CC74B9-CAD4-4638-A318-D6090F9D41C2}" destId="{B22B8D74-5F93-4A50-B4EB-E1C767DEBC05}" srcOrd="5" destOrd="0" presId="urn:microsoft.com/office/officeart/2005/8/layout/vList2"/>
    <dgm:cxn modelId="{CAB758A2-D617-4A88-9642-D451DA6B07DA}" type="presParOf" srcId="{64CC74B9-CAD4-4638-A318-D6090F9D41C2}" destId="{9BF0FD54-1016-4263-B129-CAA1FD15B5B0}" srcOrd="6" destOrd="0" presId="urn:microsoft.com/office/officeart/2005/8/layout/vList2"/>
    <dgm:cxn modelId="{D851753B-21F6-4A0C-93C0-3B80466A383F}" type="presParOf" srcId="{64CC74B9-CAD4-4638-A318-D6090F9D41C2}" destId="{6BA36F0A-48B8-4D3D-9503-9C8F8744E4D3}" srcOrd="7" destOrd="0" presId="urn:microsoft.com/office/officeart/2005/8/layout/vList2"/>
    <dgm:cxn modelId="{29417AEF-1853-426B-B1E5-251924AD9B86}" type="presParOf" srcId="{64CC74B9-CAD4-4638-A318-D6090F9D41C2}" destId="{D27863CE-CEBE-433A-8B5E-88C432126BAC}" srcOrd="8" destOrd="0" presId="urn:microsoft.com/office/officeart/2005/8/layout/vList2"/>
    <dgm:cxn modelId="{DD30F38E-5046-4C9D-970B-F46C9EEDB46B}" type="presParOf" srcId="{64CC74B9-CAD4-4638-A318-D6090F9D41C2}" destId="{302548D9-8208-4919-8A8E-E7273A893BDE}" srcOrd="9" destOrd="0" presId="urn:microsoft.com/office/officeart/2005/8/layout/vList2"/>
    <dgm:cxn modelId="{3D189AC6-FD68-4FB1-AD30-118E6E12B90A}" type="presParOf" srcId="{64CC74B9-CAD4-4638-A318-D6090F9D41C2}" destId="{BE45266A-30FD-429A-B1C6-138B96DAAF7F}" srcOrd="10" destOrd="0" presId="urn:microsoft.com/office/officeart/2005/8/layout/vList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5B5D45-FE1F-4F14-A345-060227D9316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fr-FR"/>
        </a:p>
      </dgm:t>
    </dgm:pt>
    <dgm:pt modelId="{ED706D97-321C-4F1B-82CB-1D3F9C8E024C}">
      <dgm:prSet custT="1"/>
      <dgm:spPr>
        <a:solidFill>
          <a:schemeClr val="accent1">
            <a:lumMod val="50000"/>
          </a:schemeClr>
        </a:solidFill>
      </dgm:spPr>
      <dgm:t>
        <a:bodyPr/>
        <a:lstStyle/>
        <a:p>
          <a:pPr algn="ctr"/>
          <a:r>
            <a:rPr lang="fr-FR" sz="2400" b="1" i="0" dirty="0">
              <a:latin typeface="Times New Roman" panose="02020603050405020304" pitchFamily="18" charset="0"/>
              <a:cs typeface="Times New Roman" panose="02020603050405020304" pitchFamily="18" charset="0"/>
            </a:rPr>
            <a:t>Explication du code pour l’extraction</a:t>
          </a:r>
          <a:endParaRPr lang="fr-FR" sz="2400" dirty="0">
            <a:latin typeface="Times New Roman" panose="02020603050405020304" pitchFamily="18" charset="0"/>
            <a:cs typeface="Times New Roman" panose="02020603050405020304" pitchFamily="18" charset="0"/>
          </a:endParaRPr>
        </a:p>
      </dgm:t>
    </dgm:pt>
    <dgm:pt modelId="{8FB2E7B3-EA9A-4ACC-AD9B-0A0AD1C4ACC1}" type="parTrans" cxnId="{466DA76E-E8D6-4549-8E35-76C5D20E7C26}">
      <dgm:prSet/>
      <dgm:spPr/>
      <dgm:t>
        <a:bodyPr/>
        <a:lstStyle/>
        <a:p>
          <a:pPr algn="ctr"/>
          <a:endParaRPr lang="fr-FR"/>
        </a:p>
      </dgm:t>
    </dgm:pt>
    <dgm:pt modelId="{C6C6C8C7-DDB7-476F-BE1B-7124B20A913D}" type="sibTrans" cxnId="{466DA76E-E8D6-4549-8E35-76C5D20E7C26}">
      <dgm:prSet/>
      <dgm:spPr/>
      <dgm:t>
        <a:bodyPr/>
        <a:lstStyle/>
        <a:p>
          <a:pPr algn="ctr"/>
          <a:endParaRPr lang="fr-FR"/>
        </a:p>
      </dgm:t>
    </dgm:pt>
    <dgm:pt modelId="{615978BE-A65B-4BBB-A4AA-231A87B28019}" type="pres">
      <dgm:prSet presAssocID="{865B5D45-FE1F-4F14-A345-060227D9316E}" presName="linear" presStyleCnt="0">
        <dgm:presLayoutVars>
          <dgm:animLvl val="lvl"/>
          <dgm:resizeHandles val="exact"/>
        </dgm:presLayoutVars>
      </dgm:prSet>
      <dgm:spPr/>
      <dgm:t>
        <a:bodyPr/>
        <a:lstStyle/>
        <a:p>
          <a:endParaRPr lang="fr-FR"/>
        </a:p>
      </dgm:t>
    </dgm:pt>
    <dgm:pt modelId="{8C18EF9C-83EB-4AD3-94B5-6320FC44D9E0}" type="pres">
      <dgm:prSet presAssocID="{ED706D97-321C-4F1B-82CB-1D3F9C8E024C}" presName="parentText" presStyleLbl="node1" presStyleIdx="0" presStyleCnt="1" custLinFactNeighborY="3695">
        <dgm:presLayoutVars>
          <dgm:chMax val="0"/>
          <dgm:bulletEnabled val="1"/>
        </dgm:presLayoutVars>
      </dgm:prSet>
      <dgm:spPr/>
      <dgm:t>
        <a:bodyPr/>
        <a:lstStyle/>
        <a:p>
          <a:endParaRPr lang="fr-FR"/>
        </a:p>
      </dgm:t>
    </dgm:pt>
  </dgm:ptLst>
  <dgm:cxnLst>
    <dgm:cxn modelId="{466DA76E-E8D6-4549-8E35-76C5D20E7C26}" srcId="{865B5D45-FE1F-4F14-A345-060227D9316E}" destId="{ED706D97-321C-4F1B-82CB-1D3F9C8E024C}" srcOrd="0" destOrd="0" parTransId="{8FB2E7B3-EA9A-4ACC-AD9B-0A0AD1C4ACC1}" sibTransId="{C6C6C8C7-DDB7-476F-BE1B-7124B20A913D}"/>
    <dgm:cxn modelId="{32CD1B3B-7856-4AC0-9247-8FEDCF0B3516}" type="presOf" srcId="{865B5D45-FE1F-4F14-A345-060227D9316E}" destId="{615978BE-A65B-4BBB-A4AA-231A87B28019}" srcOrd="0" destOrd="0" presId="urn:microsoft.com/office/officeart/2005/8/layout/vList2"/>
    <dgm:cxn modelId="{C083E15C-CD4C-4D60-8523-E87E2266F6EA}" type="presOf" srcId="{ED706D97-321C-4F1B-82CB-1D3F9C8E024C}" destId="{8C18EF9C-83EB-4AD3-94B5-6320FC44D9E0}" srcOrd="0" destOrd="0" presId="urn:microsoft.com/office/officeart/2005/8/layout/vList2"/>
    <dgm:cxn modelId="{2B008315-6293-4975-91F1-9C94FD824EF2}" type="presParOf" srcId="{615978BE-A65B-4BBB-A4AA-231A87B28019}" destId="{8C18EF9C-83EB-4AD3-94B5-6320FC44D9E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65B5D45-FE1F-4F14-A345-060227D9316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fr-FR"/>
        </a:p>
      </dgm:t>
    </dgm:pt>
    <dgm:pt modelId="{ED706D97-321C-4F1B-82CB-1D3F9C8E024C}">
      <dgm:prSet custT="1"/>
      <dgm:spPr>
        <a:solidFill>
          <a:schemeClr val="accent1">
            <a:lumMod val="50000"/>
          </a:schemeClr>
        </a:solidFill>
      </dgm:spPr>
      <dgm:t>
        <a:bodyPr/>
        <a:lstStyle/>
        <a:p>
          <a:pPr algn="ctr"/>
          <a:r>
            <a:rPr lang="fr-FR" sz="2400" b="1" i="0" dirty="0">
              <a:latin typeface="Times New Roman" panose="02020603050405020304" pitchFamily="18" charset="0"/>
              <a:cs typeface="Times New Roman" panose="02020603050405020304" pitchFamily="18" charset="0"/>
            </a:rPr>
            <a:t>Explication du code pour l’extraction</a:t>
          </a:r>
          <a:endParaRPr lang="fr-FR" sz="2400" dirty="0">
            <a:latin typeface="Times New Roman" panose="02020603050405020304" pitchFamily="18" charset="0"/>
            <a:cs typeface="Times New Roman" panose="02020603050405020304" pitchFamily="18" charset="0"/>
          </a:endParaRPr>
        </a:p>
      </dgm:t>
    </dgm:pt>
    <dgm:pt modelId="{8FB2E7B3-EA9A-4ACC-AD9B-0A0AD1C4ACC1}" type="parTrans" cxnId="{466DA76E-E8D6-4549-8E35-76C5D20E7C26}">
      <dgm:prSet/>
      <dgm:spPr/>
      <dgm:t>
        <a:bodyPr/>
        <a:lstStyle/>
        <a:p>
          <a:pPr algn="ctr"/>
          <a:endParaRPr lang="fr-FR"/>
        </a:p>
      </dgm:t>
    </dgm:pt>
    <dgm:pt modelId="{C6C6C8C7-DDB7-476F-BE1B-7124B20A913D}" type="sibTrans" cxnId="{466DA76E-E8D6-4549-8E35-76C5D20E7C26}">
      <dgm:prSet/>
      <dgm:spPr/>
      <dgm:t>
        <a:bodyPr/>
        <a:lstStyle/>
        <a:p>
          <a:pPr algn="ctr"/>
          <a:endParaRPr lang="fr-FR"/>
        </a:p>
      </dgm:t>
    </dgm:pt>
    <dgm:pt modelId="{615978BE-A65B-4BBB-A4AA-231A87B28019}" type="pres">
      <dgm:prSet presAssocID="{865B5D45-FE1F-4F14-A345-060227D9316E}" presName="linear" presStyleCnt="0">
        <dgm:presLayoutVars>
          <dgm:animLvl val="lvl"/>
          <dgm:resizeHandles val="exact"/>
        </dgm:presLayoutVars>
      </dgm:prSet>
      <dgm:spPr/>
      <dgm:t>
        <a:bodyPr/>
        <a:lstStyle/>
        <a:p>
          <a:endParaRPr lang="fr-FR"/>
        </a:p>
      </dgm:t>
    </dgm:pt>
    <dgm:pt modelId="{8C18EF9C-83EB-4AD3-94B5-6320FC44D9E0}" type="pres">
      <dgm:prSet presAssocID="{ED706D97-321C-4F1B-82CB-1D3F9C8E024C}" presName="parentText" presStyleLbl="node1" presStyleIdx="0" presStyleCnt="1" custLinFactNeighborY="3695">
        <dgm:presLayoutVars>
          <dgm:chMax val="0"/>
          <dgm:bulletEnabled val="1"/>
        </dgm:presLayoutVars>
      </dgm:prSet>
      <dgm:spPr/>
      <dgm:t>
        <a:bodyPr/>
        <a:lstStyle/>
        <a:p>
          <a:endParaRPr lang="fr-FR"/>
        </a:p>
      </dgm:t>
    </dgm:pt>
  </dgm:ptLst>
  <dgm:cxnLst>
    <dgm:cxn modelId="{466DA76E-E8D6-4549-8E35-76C5D20E7C26}" srcId="{865B5D45-FE1F-4F14-A345-060227D9316E}" destId="{ED706D97-321C-4F1B-82CB-1D3F9C8E024C}" srcOrd="0" destOrd="0" parTransId="{8FB2E7B3-EA9A-4ACC-AD9B-0A0AD1C4ACC1}" sibTransId="{C6C6C8C7-DDB7-476F-BE1B-7124B20A913D}"/>
    <dgm:cxn modelId="{32CD1B3B-7856-4AC0-9247-8FEDCF0B3516}" type="presOf" srcId="{865B5D45-FE1F-4F14-A345-060227D9316E}" destId="{615978BE-A65B-4BBB-A4AA-231A87B28019}" srcOrd="0" destOrd="0" presId="urn:microsoft.com/office/officeart/2005/8/layout/vList2"/>
    <dgm:cxn modelId="{C083E15C-CD4C-4D60-8523-E87E2266F6EA}" type="presOf" srcId="{ED706D97-321C-4F1B-82CB-1D3F9C8E024C}" destId="{8C18EF9C-83EB-4AD3-94B5-6320FC44D9E0}" srcOrd="0" destOrd="0" presId="urn:microsoft.com/office/officeart/2005/8/layout/vList2"/>
    <dgm:cxn modelId="{2B008315-6293-4975-91F1-9C94FD824EF2}" type="presParOf" srcId="{615978BE-A65B-4BBB-A4AA-231A87B28019}" destId="{8C18EF9C-83EB-4AD3-94B5-6320FC44D9E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AC2DA6D-3549-42CE-BA3E-93EBA6B8388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fr-FR"/>
        </a:p>
      </dgm:t>
    </dgm:pt>
    <dgm:pt modelId="{9C8E9C82-C6AF-46E1-9797-EC2DE710627A}">
      <dgm:prSet custT="1"/>
      <dgm:spPr/>
      <dgm:t>
        <a:bodyPr/>
        <a:lstStyle/>
        <a:p>
          <a:r>
            <a:rPr lang="fr-FR" sz="1600" b="1" i="0" dirty="0">
              <a:highlight>
                <a:srgbClr val="000080"/>
              </a:highlight>
              <a:latin typeface="Times New Roman" panose="02020603050405020304" pitchFamily="18" charset="0"/>
              <a:cs typeface="Times New Roman" panose="02020603050405020304" pitchFamily="18" charset="0"/>
            </a:rPr>
            <a:t>Installation des bibliothèques nécessaires</a:t>
          </a:r>
          <a:r>
            <a:rPr lang="fr-FR" sz="1600" b="0" i="0" dirty="0">
              <a:highlight>
                <a:srgbClr val="000080"/>
              </a:highlight>
              <a:latin typeface="Times New Roman" panose="02020603050405020304" pitchFamily="18" charset="0"/>
              <a:cs typeface="Times New Roman" panose="02020603050405020304" pitchFamily="18" charset="0"/>
            </a:rPr>
            <a:t> </a:t>
          </a:r>
          <a:r>
            <a:rPr lang="fr-FR" sz="1600" b="0" i="0" dirty="0">
              <a:latin typeface="Times New Roman" panose="02020603050405020304" pitchFamily="18" charset="0"/>
              <a:cs typeface="Times New Roman" panose="02020603050405020304" pitchFamily="18" charset="0"/>
            </a:rPr>
            <a:t>: Les bibliothèques requises telles que </a:t>
          </a:r>
          <a:r>
            <a:rPr lang="fr-FR" sz="1600" b="0" i="0" dirty="0" err="1">
              <a:latin typeface="Times New Roman" panose="02020603050405020304" pitchFamily="18" charset="0"/>
              <a:cs typeface="Times New Roman" panose="02020603050405020304" pitchFamily="18" charset="0"/>
            </a:rPr>
            <a:t>spaCy</a:t>
          </a:r>
          <a:r>
            <a:rPr lang="fr-FR" sz="1600" b="0" i="0" dirty="0">
              <a:latin typeface="Times New Roman" panose="02020603050405020304" pitchFamily="18" charset="0"/>
              <a:cs typeface="Times New Roman" panose="02020603050405020304" pitchFamily="18" charset="0"/>
            </a:rPr>
            <a:t>, NLTK et newspaper3k sont installées pour le traitement du langage naturel, le scraping web et d'autres opérations.</a:t>
          </a:r>
          <a:endParaRPr lang="fr-FR" sz="1600" dirty="0">
            <a:latin typeface="Times New Roman" panose="02020603050405020304" pitchFamily="18" charset="0"/>
            <a:cs typeface="Times New Roman" panose="02020603050405020304" pitchFamily="18" charset="0"/>
          </a:endParaRPr>
        </a:p>
      </dgm:t>
    </dgm:pt>
    <dgm:pt modelId="{F85B5A96-8597-430E-B8AC-012F24128147}" type="parTrans" cxnId="{DA083892-9162-4DEE-9CE0-8DD0E338C0CF}">
      <dgm:prSet/>
      <dgm:spPr/>
      <dgm:t>
        <a:bodyPr/>
        <a:lstStyle/>
        <a:p>
          <a:endParaRPr lang="fr-FR" sz="2400"/>
        </a:p>
      </dgm:t>
    </dgm:pt>
    <dgm:pt modelId="{2C2780F4-FFE9-4F9C-AB5F-E1820D9D26ED}" type="sibTrans" cxnId="{DA083892-9162-4DEE-9CE0-8DD0E338C0CF}">
      <dgm:prSet/>
      <dgm:spPr/>
      <dgm:t>
        <a:bodyPr/>
        <a:lstStyle/>
        <a:p>
          <a:endParaRPr lang="fr-FR" sz="2400"/>
        </a:p>
      </dgm:t>
    </dgm:pt>
    <dgm:pt modelId="{E208B2D3-3251-4901-84D4-89542338CE6F}">
      <dgm:prSet custT="1"/>
      <dgm:spPr/>
      <dgm:t>
        <a:bodyPr/>
        <a:lstStyle/>
        <a:p>
          <a:r>
            <a:rPr lang="fr-FR" sz="1600" b="1" i="0" dirty="0">
              <a:highlight>
                <a:srgbClr val="000080"/>
              </a:highlight>
              <a:latin typeface="Times New Roman" panose="02020603050405020304" pitchFamily="18" charset="0"/>
              <a:cs typeface="Times New Roman" panose="02020603050405020304" pitchFamily="18" charset="0"/>
            </a:rPr>
            <a:t>Scraping des articles</a:t>
          </a:r>
          <a:r>
            <a:rPr lang="fr-FR" sz="1600" b="0" i="0" dirty="0">
              <a:highlight>
                <a:srgbClr val="000080"/>
              </a:highlight>
              <a:latin typeface="Times New Roman" panose="02020603050405020304" pitchFamily="18" charset="0"/>
              <a:cs typeface="Times New Roman" panose="02020603050405020304" pitchFamily="18" charset="0"/>
            </a:rPr>
            <a:t> </a:t>
          </a:r>
          <a:r>
            <a:rPr lang="fr-FR" sz="1600" b="0" i="0" dirty="0">
              <a:latin typeface="Times New Roman" panose="02020603050405020304" pitchFamily="18" charset="0"/>
              <a:cs typeface="Times New Roman" panose="02020603050405020304" pitchFamily="18" charset="0"/>
            </a:rPr>
            <a:t>: Le code commence par le scraping des articles à partir d'un site web donné, en utilisant la bibliothèque newspaper3k. Les données des articles sont récupérées, y compris le titre, le contenu, la date de publication et les auteurs.</a:t>
          </a:r>
          <a:endParaRPr lang="fr-FR" sz="1600" dirty="0">
            <a:latin typeface="Times New Roman" panose="02020603050405020304" pitchFamily="18" charset="0"/>
            <a:cs typeface="Times New Roman" panose="02020603050405020304" pitchFamily="18" charset="0"/>
          </a:endParaRPr>
        </a:p>
      </dgm:t>
    </dgm:pt>
    <dgm:pt modelId="{586787F1-6621-4F82-B002-7C8F719ACEDD}" type="parTrans" cxnId="{D7F45D31-E4D6-4743-8D17-EF8CC23DC3EB}">
      <dgm:prSet/>
      <dgm:spPr/>
      <dgm:t>
        <a:bodyPr/>
        <a:lstStyle/>
        <a:p>
          <a:endParaRPr lang="fr-FR" sz="2400"/>
        </a:p>
      </dgm:t>
    </dgm:pt>
    <dgm:pt modelId="{C8E99FDB-93D5-42E9-989A-203FA10FEF99}" type="sibTrans" cxnId="{D7F45D31-E4D6-4743-8D17-EF8CC23DC3EB}">
      <dgm:prSet/>
      <dgm:spPr/>
      <dgm:t>
        <a:bodyPr/>
        <a:lstStyle/>
        <a:p>
          <a:endParaRPr lang="fr-FR" sz="2400"/>
        </a:p>
      </dgm:t>
    </dgm:pt>
    <dgm:pt modelId="{A6AB7C0C-1F13-465B-B4C9-1895282BD283}">
      <dgm:prSet custT="1"/>
      <dgm:spPr/>
      <dgm:t>
        <a:bodyPr/>
        <a:lstStyle/>
        <a:p>
          <a:r>
            <a:rPr lang="fr-FR" sz="1600" b="1" i="0" dirty="0">
              <a:highlight>
                <a:srgbClr val="000080"/>
              </a:highlight>
              <a:latin typeface="Times New Roman" panose="02020603050405020304" pitchFamily="18" charset="0"/>
              <a:cs typeface="Times New Roman" panose="02020603050405020304" pitchFamily="18" charset="0"/>
            </a:rPr>
            <a:t>Analyse linguistique avec </a:t>
          </a:r>
          <a:r>
            <a:rPr lang="fr-FR" sz="1600" b="1" i="0" dirty="0" err="1">
              <a:highlight>
                <a:srgbClr val="000080"/>
              </a:highlight>
              <a:latin typeface="Times New Roman" panose="02020603050405020304" pitchFamily="18" charset="0"/>
              <a:cs typeface="Times New Roman" panose="02020603050405020304" pitchFamily="18" charset="0"/>
            </a:rPr>
            <a:t>spaCy</a:t>
          </a:r>
          <a:r>
            <a:rPr lang="fr-FR" sz="1600" b="0" i="0" dirty="0">
              <a:highlight>
                <a:srgbClr val="000080"/>
              </a:highlight>
              <a:latin typeface="Times New Roman" panose="02020603050405020304" pitchFamily="18" charset="0"/>
              <a:cs typeface="Times New Roman" panose="02020603050405020304" pitchFamily="18" charset="0"/>
            </a:rPr>
            <a:t> </a:t>
          </a:r>
          <a:r>
            <a:rPr lang="fr-FR" sz="1600" b="0" i="0" dirty="0">
              <a:latin typeface="Times New Roman" panose="02020603050405020304" pitchFamily="18" charset="0"/>
              <a:cs typeface="Times New Roman" panose="02020603050405020304" pitchFamily="18" charset="0"/>
            </a:rPr>
            <a:t>: Les données textuelles sont analysées avec le modèle de langue française pré-entraîné de </a:t>
          </a:r>
          <a:r>
            <a:rPr lang="fr-FR" sz="1600" b="0" i="0" dirty="0" err="1">
              <a:latin typeface="Times New Roman" panose="02020603050405020304" pitchFamily="18" charset="0"/>
              <a:cs typeface="Times New Roman" panose="02020603050405020304" pitchFamily="18" charset="0"/>
            </a:rPr>
            <a:t>spaCy</a:t>
          </a:r>
          <a:r>
            <a:rPr lang="fr-FR" sz="1600" b="0" i="0" dirty="0">
              <a:latin typeface="Times New Roman" panose="02020603050405020304" pitchFamily="18" charset="0"/>
              <a:cs typeface="Times New Roman" panose="02020603050405020304" pitchFamily="18" charset="0"/>
            </a:rPr>
            <a:t> pour extraire des triplets sujet-verbe-objet à partir du contenu des articles.</a:t>
          </a:r>
          <a:endParaRPr lang="fr-FR" sz="1600" dirty="0">
            <a:latin typeface="Times New Roman" panose="02020603050405020304" pitchFamily="18" charset="0"/>
            <a:cs typeface="Times New Roman" panose="02020603050405020304" pitchFamily="18" charset="0"/>
          </a:endParaRPr>
        </a:p>
      </dgm:t>
    </dgm:pt>
    <dgm:pt modelId="{DEA28B73-595D-4147-8EC8-B137A5BABDF5}" type="parTrans" cxnId="{31F9AD79-97B5-4AAA-90F0-6C8BE3D14F6B}">
      <dgm:prSet/>
      <dgm:spPr/>
      <dgm:t>
        <a:bodyPr/>
        <a:lstStyle/>
        <a:p>
          <a:endParaRPr lang="fr-FR" sz="2400"/>
        </a:p>
      </dgm:t>
    </dgm:pt>
    <dgm:pt modelId="{D0F595D6-4894-45C8-A5F7-2D9FB36E8E0A}" type="sibTrans" cxnId="{31F9AD79-97B5-4AAA-90F0-6C8BE3D14F6B}">
      <dgm:prSet/>
      <dgm:spPr/>
      <dgm:t>
        <a:bodyPr/>
        <a:lstStyle/>
        <a:p>
          <a:endParaRPr lang="fr-FR" sz="2400"/>
        </a:p>
      </dgm:t>
    </dgm:pt>
    <dgm:pt modelId="{D4D3CC14-4634-4623-9A9D-219353504642}">
      <dgm:prSet custT="1"/>
      <dgm:spPr/>
      <dgm:t>
        <a:bodyPr/>
        <a:lstStyle/>
        <a:p>
          <a:r>
            <a:rPr lang="fr-FR" sz="1600" b="1" i="0" dirty="0">
              <a:highlight>
                <a:srgbClr val="000080"/>
              </a:highlight>
              <a:latin typeface="Times New Roman" panose="02020603050405020304" pitchFamily="18" charset="0"/>
              <a:cs typeface="Times New Roman" panose="02020603050405020304" pitchFamily="18" charset="0"/>
            </a:rPr>
            <a:t>Détection d'incohérence</a:t>
          </a:r>
          <a:r>
            <a:rPr lang="fr-FR" sz="1600" b="0" i="0" dirty="0">
              <a:highlight>
                <a:srgbClr val="000080"/>
              </a:highlight>
              <a:latin typeface="Times New Roman" panose="02020603050405020304" pitchFamily="18" charset="0"/>
              <a:cs typeface="Times New Roman" panose="02020603050405020304" pitchFamily="18" charset="0"/>
            </a:rPr>
            <a:t> </a:t>
          </a:r>
          <a:r>
            <a:rPr lang="fr-FR" sz="1600" b="0" i="0" dirty="0">
              <a:latin typeface="Times New Roman" panose="02020603050405020304" pitchFamily="18" charset="0"/>
              <a:cs typeface="Times New Roman" panose="02020603050405020304" pitchFamily="18" charset="0"/>
            </a:rPr>
            <a:t>: Une fonction est définie pour détecter les incohérences dans le contenu des articles. Cela inclut la vérification de la grammaire, de l'orthographe et de la cohérence thématique du texte.</a:t>
          </a:r>
          <a:endParaRPr lang="fr-FR" sz="1600" dirty="0">
            <a:latin typeface="Times New Roman" panose="02020603050405020304" pitchFamily="18" charset="0"/>
            <a:cs typeface="Times New Roman" panose="02020603050405020304" pitchFamily="18" charset="0"/>
          </a:endParaRPr>
        </a:p>
      </dgm:t>
    </dgm:pt>
    <dgm:pt modelId="{6DECB3E4-8E02-43D4-9F6B-F935EE03F293}" type="parTrans" cxnId="{226D38BC-7D88-4B1B-B1CE-74CC51DCEE8E}">
      <dgm:prSet/>
      <dgm:spPr/>
      <dgm:t>
        <a:bodyPr/>
        <a:lstStyle/>
        <a:p>
          <a:endParaRPr lang="fr-FR" sz="2400"/>
        </a:p>
      </dgm:t>
    </dgm:pt>
    <dgm:pt modelId="{E240A536-2355-494C-A3DC-77A1B3416F33}" type="sibTrans" cxnId="{226D38BC-7D88-4B1B-B1CE-74CC51DCEE8E}">
      <dgm:prSet/>
      <dgm:spPr/>
      <dgm:t>
        <a:bodyPr/>
        <a:lstStyle/>
        <a:p>
          <a:endParaRPr lang="fr-FR" sz="2400"/>
        </a:p>
      </dgm:t>
    </dgm:pt>
    <dgm:pt modelId="{FFF732BD-36D2-41FA-86FD-7EB9F5A08BBC}">
      <dgm:prSet custT="1"/>
      <dgm:spPr/>
      <dgm:t>
        <a:bodyPr/>
        <a:lstStyle/>
        <a:p>
          <a:r>
            <a:rPr lang="fr-FR" sz="1600" b="1" i="0" dirty="0">
              <a:highlight>
                <a:srgbClr val="000080"/>
              </a:highlight>
              <a:latin typeface="Times New Roman" panose="02020603050405020304" pitchFamily="18" charset="0"/>
              <a:cs typeface="Times New Roman" panose="02020603050405020304" pitchFamily="18" charset="0"/>
            </a:rPr>
            <a:t>Équilibrage du dataset</a:t>
          </a:r>
          <a:r>
            <a:rPr lang="fr-FR" sz="1600" b="0" i="0" dirty="0">
              <a:highlight>
                <a:srgbClr val="000080"/>
              </a:highlight>
              <a:latin typeface="Times New Roman" panose="02020603050405020304" pitchFamily="18" charset="0"/>
              <a:cs typeface="Times New Roman" panose="02020603050405020304" pitchFamily="18" charset="0"/>
            </a:rPr>
            <a:t> </a:t>
          </a:r>
          <a:r>
            <a:rPr lang="fr-FR" sz="1600" b="0" i="0" dirty="0">
              <a:latin typeface="Times New Roman" panose="02020603050405020304" pitchFamily="18" charset="0"/>
              <a:cs typeface="Times New Roman" panose="02020603050405020304" pitchFamily="18" charset="0"/>
            </a:rPr>
            <a:t>: Les articles sont étiquetés comme cohérents ou incohérents en fonction des résultats de la détection d'incohérences. Ensuite, un dataset équilibré est créé en sélectionnant un sous-ensemble aléatoire de données cohérentes pour égaler le nombre de données incohérentes.</a:t>
          </a:r>
          <a:endParaRPr lang="fr-FR" sz="1600" dirty="0">
            <a:latin typeface="Times New Roman" panose="02020603050405020304" pitchFamily="18" charset="0"/>
            <a:cs typeface="Times New Roman" panose="02020603050405020304" pitchFamily="18" charset="0"/>
          </a:endParaRPr>
        </a:p>
      </dgm:t>
    </dgm:pt>
    <dgm:pt modelId="{50B14927-804D-4863-800B-405568236731}" type="parTrans" cxnId="{CCA49A17-A1C7-4ACA-8593-499AFE7A2080}">
      <dgm:prSet/>
      <dgm:spPr/>
      <dgm:t>
        <a:bodyPr/>
        <a:lstStyle/>
        <a:p>
          <a:endParaRPr lang="fr-FR" sz="2400"/>
        </a:p>
      </dgm:t>
    </dgm:pt>
    <dgm:pt modelId="{148C15E0-B480-488C-BE5C-B4FB4986C7E3}" type="sibTrans" cxnId="{CCA49A17-A1C7-4ACA-8593-499AFE7A2080}">
      <dgm:prSet/>
      <dgm:spPr/>
      <dgm:t>
        <a:bodyPr/>
        <a:lstStyle/>
        <a:p>
          <a:endParaRPr lang="fr-FR" sz="2400"/>
        </a:p>
      </dgm:t>
    </dgm:pt>
    <dgm:pt modelId="{5E57B03B-F4C6-4B41-9402-F6F0C0A0F200}">
      <dgm:prSet custT="1"/>
      <dgm:spPr/>
      <dgm:t>
        <a:bodyPr/>
        <a:lstStyle/>
        <a:p>
          <a:r>
            <a:rPr lang="fr-FR" sz="1600" b="1" i="0" dirty="0">
              <a:highlight>
                <a:srgbClr val="000080"/>
              </a:highlight>
              <a:latin typeface="Times New Roman" panose="02020603050405020304" pitchFamily="18" charset="0"/>
              <a:cs typeface="Times New Roman" panose="02020603050405020304" pitchFamily="18" charset="0"/>
            </a:rPr>
            <a:t>Sauvegarde du dataset</a:t>
          </a:r>
          <a:r>
            <a:rPr lang="fr-FR" sz="1600" b="0" i="0" dirty="0">
              <a:highlight>
                <a:srgbClr val="000080"/>
              </a:highlight>
              <a:latin typeface="Times New Roman" panose="02020603050405020304" pitchFamily="18" charset="0"/>
              <a:cs typeface="Times New Roman" panose="02020603050405020304" pitchFamily="18" charset="0"/>
            </a:rPr>
            <a:t> </a:t>
          </a:r>
          <a:r>
            <a:rPr lang="fr-FR" sz="1600" b="0" i="0" dirty="0">
              <a:latin typeface="Times New Roman" panose="02020603050405020304" pitchFamily="18" charset="0"/>
              <a:cs typeface="Times New Roman" panose="02020603050405020304" pitchFamily="18" charset="0"/>
            </a:rPr>
            <a:t>: Le nouveau dataset avec les étiquettes équilibrées est enregistré dans un fichier Excel.</a:t>
          </a:r>
          <a:endParaRPr lang="fr-FR" sz="1600" dirty="0">
            <a:latin typeface="Times New Roman" panose="02020603050405020304" pitchFamily="18" charset="0"/>
            <a:cs typeface="Times New Roman" panose="02020603050405020304" pitchFamily="18" charset="0"/>
          </a:endParaRPr>
        </a:p>
      </dgm:t>
    </dgm:pt>
    <dgm:pt modelId="{EDD4E562-4D0C-4757-BCFA-F00C8570FAE1}" type="parTrans" cxnId="{3E3EE9AC-BF2F-4845-8188-46A5A3D55DA6}">
      <dgm:prSet/>
      <dgm:spPr/>
      <dgm:t>
        <a:bodyPr/>
        <a:lstStyle/>
        <a:p>
          <a:endParaRPr lang="fr-FR" sz="2400"/>
        </a:p>
      </dgm:t>
    </dgm:pt>
    <dgm:pt modelId="{B3504158-DFC7-481B-A3B5-12A606C7E703}" type="sibTrans" cxnId="{3E3EE9AC-BF2F-4845-8188-46A5A3D55DA6}">
      <dgm:prSet/>
      <dgm:spPr/>
      <dgm:t>
        <a:bodyPr/>
        <a:lstStyle/>
        <a:p>
          <a:endParaRPr lang="fr-FR" sz="2400"/>
        </a:p>
      </dgm:t>
    </dgm:pt>
    <dgm:pt modelId="{6664D706-71E1-4230-B0E0-2CF33B39182D}" type="pres">
      <dgm:prSet presAssocID="{EAC2DA6D-3549-42CE-BA3E-93EBA6B8388E}" presName="linear" presStyleCnt="0">
        <dgm:presLayoutVars>
          <dgm:animLvl val="lvl"/>
          <dgm:resizeHandles val="exact"/>
        </dgm:presLayoutVars>
      </dgm:prSet>
      <dgm:spPr/>
      <dgm:t>
        <a:bodyPr/>
        <a:lstStyle/>
        <a:p>
          <a:endParaRPr lang="fr-FR"/>
        </a:p>
      </dgm:t>
    </dgm:pt>
    <dgm:pt modelId="{E53EAA5A-8D82-4295-8CC6-21BCFCAA0C6B}" type="pres">
      <dgm:prSet presAssocID="{9C8E9C82-C6AF-46E1-9797-EC2DE710627A}" presName="parentText" presStyleLbl="node1" presStyleIdx="0" presStyleCnt="6">
        <dgm:presLayoutVars>
          <dgm:chMax val="0"/>
          <dgm:bulletEnabled val="1"/>
        </dgm:presLayoutVars>
      </dgm:prSet>
      <dgm:spPr/>
      <dgm:t>
        <a:bodyPr/>
        <a:lstStyle/>
        <a:p>
          <a:endParaRPr lang="fr-FR"/>
        </a:p>
      </dgm:t>
    </dgm:pt>
    <dgm:pt modelId="{08954EDD-DDA0-4E45-A429-8A80FD3AF81E}" type="pres">
      <dgm:prSet presAssocID="{2C2780F4-FFE9-4F9C-AB5F-E1820D9D26ED}" presName="spacer" presStyleCnt="0"/>
      <dgm:spPr/>
    </dgm:pt>
    <dgm:pt modelId="{BE149367-257C-46F8-A484-36CCB884E9ED}" type="pres">
      <dgm:prSet presAssocID="{E208B2D3-3251-4901-84D4-89542338CE6F}" presName="parentText" presStyleLbl="node1" presStyleIdx="1" presStyleCnt="6">
        <dgm:presLayoutVars>
          <dgm:chMax val="0"/>
          <dgm:bulletEnabled val="1"/>
        </dgm:presLayoutVars>
      </dgm:prSet>
      <dgm:spPr/>
      <dgm:t>
        <a:bodyPr/>
        <a:lstStyle/>
        <a:p>
          <a:endParaRPr lang="fr-FR"/>
        </a:p>
      </dgm:t>
    </dgm:pt>
    <dgm:pt modelId="{B0C91D88-911C-48E4-BFDF-CBD3BAD8ED26}" type="pres">
      <dgm:prSet presAssocID="{C8E99FDB-93D5-42E9-989A-203FA10FEF99}" presName="spacer" presStyleCnt="0"/>
      <dgm:spPr/>
    </dgm:pt>
    <dgm:pt modelId="{B9A5A1CA-F8F9-46E2-94CB-2A39CAE7A571}" type="pres">
      <dgm:prSet presAssocID="{A6AB7C0C-1F13-465B-B4C9-1895282BD283}" presName="parentText" presStyleLbl="node1" presStyleIdx="2" presStyleCnt="6" custLinFactY="-1939" custLinFactNeighborX="-183" custLinFactNeighborY="-100000">
        <dgm:presLayoutVars>
          <dgm:chMax val="0"/>
          <dgm:bulletEnabled val="1"/>
        </dgm:presLayoutVars>
      </dgm:prSet>
      <dgm:spPr/>
      <dgm:t>
        <a:bodyPr/>
        <a:lstStyle/>
        <a:p>
          <a:endParaRPr lang="fr-FR"/>
        </a:p>
      </dgm:t>
    </dgm:pt>
    <dgm:pt modelId="{2CAE1CF2-80CB-431C-A791-7850486E462E}" type="pres">
      <dgm:prSet presAssocID="{D0F595D6-4894-45C8-A5F7-2D9FB36E8E0A}" presName="spacer" presStyleCnt="0"/>
      <dgm:spPr/>
    </dgm:pt>
    <dgm:pt modelId="{45544ED4-E6C3-4153-823B-FCE5DDCACAE7}" type="pres">
      <dgm:prSet presAssocID="{D4D3CC14-4634-4623-9A9D-219353504642}" presName="parentText" presStyleLbl="node1" presStyleIdx="3" presStyleCnt="6">
        <dgm:presLayoutVars>
          <dgm:chMax val="0"/>
          <dgm:bulletEnabled val="1"/>
        </dgm:presLayoutVars>
      </dgm:prSet>
      <dgm:spPr/>
      <dgm:t>
        <a:bodyPr/>
        <a:lstStyle/>
        <a:p>
          <a:endParaRPr lang="fr-FR"/>
        </a:p>
      </dgm:t>
    </dgm:pt>
    <dgm:pt modelId="{A7166992-1206-44E6-ADAB-F5181D8373E1}" type="pres">
      <dgm:prSet presAssocID="{E240A536-2355-494C-A3DC-77A1B3416F33}" presName="spacer" presStyleCnt="0"/>
      <dgm:spPr/>
    </dgm:pt>
    <dgm:pt modelId="{B0C4DAB5-9730-4FED-BE7F-6EB6F035D9EB}" type="pres">
      <dgm:prSet presAssocID="{FFF732BD-36D2-41FA-86FD-7EB9F5A08BBC}" presName="parentText" presStyleLbl="node1" presStyleIdx="4" presStyleCnt="6">
        <dgm:presLayoutVars>
          <dgm:chMax val="0"/>
          <dgm:bulletEnabled val="1"/>
        </dgm:presLayoutVars>
      </dgm:prSet>
      <dgm:spPr/>
      <dgm:t>
        <a:bodyPr/>
        <a:lstStyle/>
        <a:p>
          <a:endParaRPr lang="fr-FR"/>
        </a:p>
      </dgm:t>
    </dgm:pt>
    <dgm:pt modelId="{DE290437-EE48-44AD-9331-9A7A25CC99AD}" type="pres">
      <dgm:prSet presAssocID="{148C15E0-B480-488C-BE5C-B4FB4986C7E3}" presName="spacer" presStyleCnt="0"/>
      <dgm:spPr/>
    </dgm:pt>
    <dgm:pt modelId="{AD7A608E-F2C4-48C1-A630-8AD256172321}" type="pres">
      <dgm:prSet presAssocID="{5E57B03B-F4C6-4B41-9402-F6F0C0A0F200}" presName="parentText" presStyleLbl="node1" presStyleIdx="5" presStyleCnt="6">
        <dgm:presLayoutVars>
          <dgm:chMax val="0"/>
          <dgm:bulletEnabled val="1"/>
        </dgm:presLayoutVars>
      </dgm:prSet>
      <dgm:spPr/>
      <dgm:t>
        <a:bodyPr/>
        <a:lstStyle/>
        <a:p>
          <a:endParaRPr lang="fr-FR"/>
        </a:p>
      </dgm:t>
    </dgm:pt>
  </dgm:ptLst>
  <dgm:cxnLst>
    <dgm:cxn modelId="{8CF29B27-B771-4E4A-A8CC-091403C2718F}" type="presOf" srcId="{9C8E9C82-C6AF-46E1-9797-EC2DE710627A}" destId="{E53EAA5A-8D82-4295-8CC6-21BCFCAA0C6B}" srcOrd="0" destOrd="0" presId="urn:microsoft.com/office/officeart/2005/8/layout/vList2"/>
    <dgm:cxn modelId="{BAEC9AD7-7AEC-4B8A-BB32-400B6868E6F9}" type="presOf" srcId="{D4D3CC14-4634-4623-9A9D-219353504642}" destId="{45544ED4-E6C3-4153-823B-FCE5DDCACAE7}" srcOrd="0" destOrd="0" presId="urn:microsoft.com/office/officeart/2005/8/layout/vList2"/>
    <dgm:cxn modelId="{9B070C2F-F3C9-4EFD-B6E1-19CA80FF0772}" type="presOf" srcId="{5E57B03B-F4C6-4B41-9402-F6F0C0A0F200}" destId="{AD7A608E-F2C4-48C1-A630-8AD256172321}" srcOrd="0" destOrd="0" presId="urn:microsoft.com/office/officeart/2005/8/layout/vList2"/>
    <dgm:cxn modelId="{A2922BA9-6BA2-4279-BC9B-0431B7A01788}" type="presOf" srcId="{A6AB7C0C-1F13-465B-B4C9-1895282BD283}" destId="{B9A5A1CA-F8F9-46E2-94CB-2A39CAE7A571}" srcOrd="0" destOrd="0" presId="urn:microsoft.com/office/officeart/2005/8/layout/vList2"/>
    <dgm:cxn modelId="{6C9BC12C-5ECF-4665-8475-EBC0318B9647}" type="presOf" srcId="{E208B2D3-3251-4901-84D4-89542338CE6F}" destId="{BE149367-257C-46F8-A484-36CCB884E9ED}" srcOrd="0" destOrd="0" presId="urn:microsoft.com/office/officeart/2005/8/layout/vList2"/>
    <dgm:cxn modelId="{3E3EE9AC-BF2F-4845-8188-46A5A3D55DA6}" srcId="{EAC2DA6D-3549-42CE-BA3E-93EBA6B8388E}" destId="{5E57B03B-F4C6-4B41-9402-F6F0C0A0F200}" srcOrd="5" destOrd="0" parTransId="{EDD4E562-4D0C-4757-BCFA-F00C8570FAE1}" sibTransId="{B3504158-DFC7-481B-A3B5-12A606C7E703}"/>
    <dgm:cxn modelId="{D7F45D31-E4D6-4743-8D17-EF8CC23DC3EB}" srcId="{EAC2DA6D-3549-42CE-BA3E-93EBA6B8388E}" destId="{E208B2D3-3251-4901-84D4-89542338CE6F}" srcOrd="1" destOrd="0" parTransId="{586787F1-6621-4F82-B002-7C8F719ACEDD}" sibTransId="{C8E99FDB-93D5-42E9-989A-203FA10FEF99}"/>
    <dgm:cxn modelId="{226D38BC-7D88-4B1B-B1CE-74CC51DCEE8E}" srcId="{EAC2DA6D-3549-42CE-BA3E-93EBA6B8388E}" destId="{D4D3CC14-4634-4623-9A9D-219353504642}" srcOrd="3" destOrd="0" parTransId="{6DECB3E4-8E02-43D4-9F6B-F935EE03F293}" sibTransId="{E240A536-2355-494C-A3DC-77A1B3416F33}"/>
    <dgm:cxn modelId="{CCA49A17-A1C7-4ACA-8593-499AFE7A2080}" srcId="{EAC2DA6D-3549-42CE-BA3E-93EBA6B8388E}" destId="{FFF732BD-36D2-41FA-86FD-7EB9F5A08BBC}" srcOrd="4" destOrd="0" parTransId="{50B14927-804D-4863-800B-405568236731}" sibTransId="{148C15E0-B480-488C-BE5C-B4FB4986C7E3}"/>
    <dgm:cxn modelId="{24C6D47A-AAAB-45F4-B1CD-605F7D08E0A4}" type="presOf" srcId="{FFF732BD-36D2-41FA-86FD-7EB9F5A08BBC}" destId="{B0C4DAB5-9730-4FED-BE7F-6EB6F035D9EB}" srcOrd="0" destOrd="0" presId="urn:microsoft.com/office/officeart/2005/8/layout/vList2"/>
    <dgm:cxn modelId="{31F9AD79-97B5-4AAA-90F0-6C8BE3D14F6B}" srcId="{EAC2DA6D-3549-42CE-BA3E-93EBA6B8388E}" destId="{A6AB7C0C-1F13-465B-B4C9-1895282BD283}" srcOrd="2" destOrd="0" parTransId="{DEA28B73-595D-4147-8EC8-B137A5BABDF5}" sibTransId="{D0F595D6-4894-45C8-A5F7-2D9FB36E8E0A}"/>
    <dgm:cxn modelId="{21BE140E-AB96-428A-84FC-AD4E049F72EA}" type="presOf" srcId="{EAC2DA6D-3549-42CE-BA3E-93EBA6B8388E}" destId="{6664D706-71E1-4230-B0E0-2CF33B39182D}" srcOrd="0" destOrd="0" presId="urn:microsoft.com/office/officeart/2005/8/layout/vList2"/>
    <dgm:cxn modelId="{DA083892-9162-4DEE-9CE0-8DD0E338C0CF}" srcId="{EAC2DA6D-3549-42CE-BA3E-93EBA6B8388E}" destId="{9C8E9C82-C6AF-46E1-9797-EC2DE710627A}" srcOrd="0" destOrd="0" parTransId="{F85B5A96-8597-430E-B8AC-012F24128147}" sibTransId="{2C2780F4-FFE9-4F9C-AB5F-E1820D9D26ED}"/>
    <dgm:cxn modelId="{CC9FB152-259A-41E9-8255-FC25FE91F9AF}" type="presParOf" srcId="{6664D706-71E1-4230-B0E0-2CF33B39182D}" destId="{E53EAA5A-8D82-4295-8CC6-21BCFCAA0C6B}" srcOrd="0" destOrd="0" presId="urn:microsoft.com/office/officeart/2005/8/layout/vList2"/>
    <dgm:cxn modelId="{0DB50511-FE8C-45E2-AA66-33F3C73E7F2F}" type="presParOf" srcId="{6664D706-71E1-4230-B0E0-2CF33B39182D}" destId="{08954EDD-DDA0-4E45-A429-8A80FD3AF81E}" srcOrd="1" destOrd="0" presId="urn:microsoft.com/office/officeart/2005/8/layout/vList2"/>
    <dgm:cxn modelId="{20E8BEFC-092B-4F1F-9BF9-860CF014F9E2}" type="presParOf" srcId="{6664D706-71E1-4230-B0E0-2CF33B39182D}" destId="{BE149367-257C-46F8-A484-36CCB884E9ED}" srcOrd="2" destOrd="0" presId="urn:microsoft.com/office/officeart/2005/8/layout/vList2"/>
    <dgm:cxn modelId="{3F45C6CD-FF3B-4D0F-AAF1-BA6F9D7B1174}" type="presParOf" srcId="{6664D706-71E1-4230-B0E0-2CF33B39182D}" destId="{B0C91D88-911C-48E4-BFDF-CBD3BAD8ED26}" srcOrd="3" destOrd="0" presId="urn:microsoft.com/office/officeart/2005/8/layout/vList2"/>
    <dgm:cxn modelId="{C001E4D4-CECF-4FE5-BA4E-CD369A465D41}" type="presParOf" srcId="{6664D706-71E1-4230-B0E0-2CF33B39182D}" destId="{B9A5A1CA-F8F9-46E2-94CB-2A39CAE7A571}" srcOrd="4" destOrd="0" presId="urn:microsoft.com/office/officeart/2005/8/layout/vList2"/>
    <dgm:cxn modelId="{C1DF4236-B594-4C79-93D0-5B78884852CE}" type="presParOf" srcId="{6664D706-71E1-4230-B0E0-2CF33B39182D}" destId="{2CAE1CF2-80CB-431C-A791-7850486E462E}" srcOrd="5" destOrd="0" presId="urn:microsoft.com/office/officeart/2005/8/layout/vList2"/>
    <dgm:cxn modelId="{7096B097-A685-4E3C-BACD-FB228AE1AEF5}" type="presParOf" srcId="{6664D706-71E1-4230-B0E0-2CF33B39182D}" destId="{45544ED4-E6C3-4153-823B-FCE5DDCACAE7}" srcOrd="6" destOrd="0" presId="urn:microsoft.com/office/officeart/2005/8/layout/vList2"/>
    <dgm:cxn modelId="{C6C5ACCA-61C6-4F84-9E5E-C60F173D6717}" type="presParOf" srcId="{6664D706-71E1-4230-B0E0-2CF33B39182D}" destId="{A7166992-1206-44E6-ADAB-F5181D8373E1}" srcOrd="7" destOrd="0" presId="urn:microsoft.com/office/officeart/2005/8/layout/vList2"/>
    <dgm:cxn modelId="{AE00F177-19E6-4ED6-B819-6FD194DD613A}" type="presParOf" srcId="{6664D706-71E1-4230-B0E0-2CF33B39182D}" destId="{B0C4DAB5-9730-4FED-BE7F-6EB6F035D9EB}" srcOrd="8" destOrd="0" presId="urn:microsoft.com/office/officeart/2005/8/layout/vList2"/>
    <dgm:cxn modelId="{2A1DC67A-43DD-4849-BB02-F923F2FA235C}" type="presParOf" srcId="{6664D706-71E1-4230-B0E0-2CF33B39182D}" destId="{DE290437-EE48-44AD-9331-9A7A25CC99AD}" srcOrd="9" destOrd="0" presId="urn:microsoft.com/office/officeart/2005/8/layout/vList2"/>
    <dgm:cxn modelId="{BA0B3D7A-159C-4383-B011-6D648D2319DF}" type="presParOf" srcId="{6664D706-71E1-4230-B0E0-2CF33B39182D}" destId="{AD7A608E-F2C4-48C1-A630-8AD256172321}" srcOrd="1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65B5D45-FE1F-4F14-A345-060227D9316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fr-FR"/>
        </a:p>
      </dgm:t>
    </dgm:pt>
    <dgm:pt modelId="{ED706D97-321C-4F1B-82CB-1D3F9C8E024C}">
      <dgm:prSet custT="1"/>
      <dgm:spPr>
        <a:solidFill>
          <a:schemeClr val="accent1">
            <a:lumMod val="50000"/>
          </a:schemeClr>
        </a:solidFill>
      </dgm:spPr>
      <dgm:t>
        <a:bodyPr/>
        <a:lstStyle/>
        <a:p>
          <a:pPr algn="ctr"/>
          <a:r>
            <a:rPr lang="fr-FR" sz="2400" b="1" i="0" dirty="0" smtClean="0"/>
            <a:t>Les </a:t>
          </a:r>
          <a:r>
            <a:rPr lang="fr-FR" sz="2400" b="1" i="0" dirty="0" err="1" smtClean="0"/>
            <a:t>Fake</a:t>
          </a:r>
          <a:r>
            <a:rPr lang="fr-FR" sz="2400" b="1" i="0" dirty="0" smtClean="0"/>
            <a:t> news</a:t>
          </a:r>
          <a:endParaRPr lang="fr-FR" sz="2400" dirty="0">
            <a:latin typeface="Times New Roman" panose="02020603050405020304" pitchFamily="18" charset="0"/>
            <a:cs typeface="Times New Roman" panose="02020603050405020304" pitchFamily="18" charset="0"/>
          </a:endParaRPr>
        </a:p>
      </dgm:t>
    </dgm:pt>
    <dgm:pt modelId="{8FB2E7B3-EA9A-4ACC-AD9B-0A0AD1C4ACC1}" type="parTrans" cxnId="{466DA76E-E8D6-4549-8E35-76C5D20E7C26}">
      <dgm:prSet/>
      <dgm:spPr/>
      <dgm:t>
        <a:bodyPr/>
        <a:lstStyle/>
        <a:p>
          <a:pPr algn="ctr"/>
          <a:endParaRPr lang="fr-FR"/>
        </a:p>
      </dgm:t>
    </dgm:pt>
    <dgm:pt modelId="{C6C6C8C7-DDB7-476F-BE1B-7124B20A913D}" type="sibTrans" cxnId="{466DA76E-E8D6-4549-8E35-76C5D20E7C26}">
      <dgm:prSet/>
      <dgm:spPr/>
      <dgm:t>
        <a:bodyPr/>
        <a:lstStyle/>
        <a:p>
          <a:pPr algn="ctr"/>
          <a:endParaRPr lang="fr-FR"/>
        </a:p>
      </dgm:t>
    </dgm:pt>
    <dgm:pt modelId="{615978BE-A65B-4BBB-A4AA-231A87B28019}" type="pres">
      <dgm:prSet presAssocID="{865B5D45-FE1F-4F14-A345-060227D9316E}" presName="linear" presStyleCnt="0">
        <dgm:presLayoutVars>
          <dgm:animLvl val="lvl"/>
          <dgm:resizeHandles val="exact"/>
        </dgm:presLayoutVars>
      </dgm:prSet>
      <dgm:spPr/>
      <dgm:t>
        <a:bodyPr/>
        <a:lstStyle/>
        <a:p>
          <a:endParaRPr lang="fr-FR"/>
        </a:p>
      </dgm:t>
    </dgm:pt>
    <dgm:pt modelId="{8C18EF9C-83EB-4AD3-94B5-6320FC44D9E0}" type="pres">
      <dgm:prSet presAssocID="{ED706D97-321C-4F1B-82CB-1D3F9C8E024C}" presName="parentText" presStyleLbl="node1" presStyleIdx="0" presStyleCnt="1" custLinFactNeighborY="3695">
        <dgm:presLayoutVars>
          <dgm:chMax val="0"/>
          <dgm:bulletEnabled val="1"/>
        </dgm:presLayoutVars>
      </dgm:prSet>
      <dgm:spPr/>
      <dgm:t>
        <a:bodyPr/>
        <a:lstStyle/>
        <a:p>
          <a:endParaRPr lang="fr-FR"/>
        </a:p>
      </dgm:t>
    </dgm:pt>
  </dgm:ptLst>
  <dgm:cxnLst>
    <dgm:cxn modelId="{466DA76E-E8D6-4549-8E35-76C5D20E7C26}" srcId="{865B5D45-FE1F-4F14-A345-060227D9316E}" destId="{ED706D97-321C-4F1B-82CB-1D3F9C8E024C}" srcOrd="0" destOrd="0" parTransId="{8FB2E7B3-EA9A-4ACC-AD9B-0A0AD1C4ACC1}" sibTransId="{C6C6C8C7-DDB7-476F-BE1B-7124B20A913D}"/>
    <dgm:cxn modelId="{32CD1B3B-7856-4AC0-9247-8FEDCF0B3516}" type="presOf" srcId="{865B5D45-FE1F-4F14-A345-060227D9316E}" destId="{615978BE-A65B-4BBB-A4AA-231A87B28019}" srcOrd="0" destOrd="0" presId="urn:microsoft.com/office/officeart/2005/8/layout/vList2"/>
    <dgm:cxn modelId="{C083E15C-CD4C-4D60-8523-E87E2266F6EA}" type="presOf" srcId="{ED706D97-321C-4F1B-82CB-1D3F9C8E024C}" destId="{8C18EF9C-83EB-4AD3-94B5-6320FC44D9E0}" srcOrd="0" destOrd="0" presId="urn:microsoft.com/office/officeart/2005/8/layout/vList2"/>
    <dgm:cxn modelId="{2B008315-6293-4975-91F1-9C94FD824EF2}" type="presParOf" srcId="{615978BE-A65B-4BBB-A4AA-231A87B28019}" destId="{8C18EF9C-83EB-4AD3-94B5-6320FC44D9E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65B5D45-FE1F-4F14-A345-060227D9316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fr-FR"/>
        </a:p>
      </dgm:t>
    </dgm:pt>
    <dgm:pt modelId="{ED706D97-321C-4F1B-82CB-1D3F9C8E024C}">
      <dgm:prSet custT="1"/>
      <dgm:spPr>
        <a:solidFill>
          <a:schemeClr val="accent1">
            <a:lumMod val="50000"/>
          </a:schemeClr>
        </a:solidFill>
      </dgm:spPr>
      <dgm:t>
        <a:bodyPr/>
        <a:lstStyle/>
        <a:p>
          <a:pPr algn="ctr"/>
          <a:r>
            <a:rPr lang="fr-FR" sz="2400" b="1" i="0" dirty="0" smtClean="0"/>
            <a:t>les </a:t>
          </a:r>
          <a:r>
            <a:rPr lang="fr-FR" sz="2400" b="1" i="0" dirty="0" err="1" smtClean="0"/>
            <a:t>Fake</a:t>
          </a:r>
          <a:r>
            <a:rPr lang="fr-FR" sz="2400" b="1" i="0" dirty="0" smtClean="0"/>
            <a:t> news</a:t>
          </a:r>
          <a:endParaRPr lang="fr-FR" sz="2400" dirty="0">
            <a:latin typeface="Times New Roman" panose="02020603050405020304" pitchFamily="18" charset="0"/>
            <a:cs typeface="Times New Roman" panose="02020603050405020304" pitchFamily="18" charset="0"/>
          </a:endParaRPr>
        </a:p>
      </dgm:t>
    </dgm:pt>
    <dgm:pt modelId="{8FB2E7B3-EA9A-4ACC-AD9B-0A0AD1C4ACC1}" type="parTrans" cxnId="{466DA76E-E8D6-4549-8E35-76C5D20E7C26}">
      <dgm:prSet/>
      <dgm:spPr/>
      <dgm:t>
        <a:bodyPr/>
        <a:lstStyle/>
        <a:p>
          <a:pPr algn="ctr"/>
          <a:endParaRPr lang="fr-FR"/>
        </a:p>
      </dgm:t>
    </dgm:pt>
    <dgm:pt modelId="{C6C6C8C7-DDB7-476F-BE1B-7124B20A913D}" type="sibTrans" cxnId="{466DA76E-E8D6-4549-8E35-76C5D20E7C26}">
      <dgm:prSet/>
      <dgm:spPr/>
      <dgm:t>
        <a:bodyPr/>
        <a:lstStyle/>
        <a:p>
          <a:pPr algn="ctr"/>
          <a:endParaRPr lang="fr-FR"/>
        </a:p>
      </dgm:t>
    </dgm:pt>
    <dgm:pt modelId="{615978BE-A65B-4BBB-A4AA-231A87B28019}" type="pres">
      <dgm:prSet presAssocID="{865B5D45-FE1F-4F14-A345-060227D9316E}" presName="linear" presStyleCnt="0">
        <dgm:presLayoutVars>
          <dgm:animLvl val="lvl"/>
          <dgm:resizeHandles val="exact"/>
        </dgm:presLayoutVars>
      </dgm:prSet>
      <dgm:spPr/>
      <dgm:t>
        <a:bodyPr/>
        <a:lstStyle/>
        <a:p>
          <a:endParaRPr lang="fr-FR"/>
        </a:p>
      </dgm:t>
    </dgm:pt>
    <dgm:pt modelId="{8C18EF9C-83EB-4AD3-94B5-6320FC44D9E0}" type="pres">
      <dgm:prSet presAssocID="{ED706D97-321C-4F1B-82CB-1D3F9C8E024C}" presName="parentText" presStyleLbl="node1" presStyleIdx="0" presStyleCnt="1" custLinFactNeighborY="3695">
        <dgm:presLayoutVars>
          <dgm:chMax val="0"/>
          <dgm:bulletEnabled val="1"/>
        </dgm:presLayoutVars>
      </dgm:prSet>
      <dgm:spPr/>
      <dgm:t>
        <a:bodyPr/>
        <a:lstStyle/>
        <a:p>
          <a:endParaRPr lang="fr-FR"/>
        </a:p>
      </dgm:t>
    </dgm:pt>
  </dgm:ptLst>
  <dgm:cxnLst>
    <dgm:cxn modelId="{466DA76E-E8D6-4549-8E35-76C5D20E7C26}" srcId="{865B5D45-FE1F-4F14-A345-060227D9316E}" destId="{ED706D97-321C-4F1B-82CB-1D3F9C8E024C}" srcOrd="0" destOrd="0" parTransId="{8FB2E7B3-EA9A-4ACC-AD9B-0A0AD1C4ACC1}" sibTransId="{C6C6C8C7-DDB7-476F-BE1B-7124B20A913D}"/>
    <dgm:cxn modelId="{32CD1B3B-7856-4AC0-9247-8FEDCF0B3516}" type="presOf" srcId="{865B5D45-FE1F-4F14-A345-060227D9316E}" destId="{615978BE-A65B-4BBB-A4AA-231A87B28019}" srcOrd="0" destOrd="0" presId="urn:microsoft.com/office/officeart/2005/8/layout/vList2"/>
    <dgm:cxn modelId="{C083E15C-CD4C-4D60-8523-E87E2266F6EA}" type="presOf" srcId="{ED706D97-321C-4F1B-82CB-1D3F9C8E024C}" destId="{8C18EF9C-83EB-4AD3-94B5-6320FC44D9E0}" srcOrd="0" destOrd="0" presId="urn:microsoft.com/office/officeart/2005/8/layout/vList2"/>
    <dgm:cxn modelId="{2B008315-6293-4975-91F1-9C94FD824EF2}" type="presParOf" srcId="{615978BE-A65B-4BBB-A4AA-231A87B28019}" destId="{8C18EF9C-83EB-4AD3-94B5-6320FC44D9E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EA4FF9-9271-4541-AF4B-1A069A25402F}">
      <dsp:nvSpPr>
        <dsp:cNvPr id="0" name=""/>
        <dsp:cNvSpPr/>
      </dsp:nvSpPr>
      <dsp:spPr>
        <a:xfrm>
          <a:off x="0" y="84328"/>
          <a:ext cx="7640320" cy="1216800"/>
        </a:xfrm>
        <a:prstGeom prst="roundRect">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fr-FR" sz="2800" b="1" kern="1200" dirty="0">
              <a:solidFill>
                <a:schemeClr val="tx1"/>
              </a:solidFill>
              <a:latin typeface="Times New Roman" panose="02020603050405020304" pitchFamily="18" charset="0"/>
              <a:cs typeface="Times New Roman" panose="02020603050405020304" pitchFamily="18" charset="0"/>
            </a:rPr>
            <a:t>THEME : Automatisation de l’extraction de faits à partir de textes (Sujet, prédicat, objet</a:t>
          </a:r>
          <a:endParaRPr lang="fr-FR" sz="2800" kern="1200" dirty="0">
            <a:solidFill>
              <a:schemeClr val="tx1"/>
            </a:solidFill>
            <a:latin typeface="Times New Roman" panose="02020603050405020304" pitchFamily="18" charset="0"/>
            <a:cs typeface="Times New Roman" panose="02020603050405020304" pitchFamily="18" charset="0"/>
          </a:endParaRPr>
        </a:p>
      </dsp:txBody>
      <dsp:txXfrm>
        <a:off x="59399" y="143727"/>
        <a:ext cx="7521522" cy="10980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8FA2B9-CE9F-446E-9046-35E53DB09370}">
      <dsp:nvSpPr>
        <dsp:cNvPr id="0" name=""/>
        <dsp:cNvSpPr/>
      </dsp:nvSpPr>
      <dsp:spPr>
        <a:xfrm>
          <a:off x="0" y="8546"/>
          <a:ext cx="6575102" cy="661635"/>
        </a:xfrm>
        <a:prstGeom prst="roundRect">
          <a:avLst/>
        </a:prstGeom>
        <a:solidFill>
          <a:schemeClr val="accent1">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fr-FR" sz="2900" b="1" i="0" kern="1200" dirty="0"/>
            <a:t>Explication du </a:t>
          </a:r>
          <a:r>
            <a:rPr lang="fr-FR" sz="2900" b="1" i="0" kern="1200" dirty="0" smtClean="0"/>
            <a:t>code pour les </a:t>
          </a:r>
          <a:r>
            <a:rPr lang="fr-FR" sz="2900" b="1" i="0" kern="1200" dirty="0" err="1" smtClean="0"/>
            <a:t>Fake</a:t>
          </a:r>
          <a:r>
            <a:rPr lang="fr-FR" sz="2900" b="1" i="0" kern="1200" dirty="0" smtClean="0"/>
            <a:t> news</a:t>
          </a:r>
          <a:endParaRPr lang="fr-FR" sz="2900" kern="1200" dirty="0"/>
        </a:p>
      </dsp:txBody>
      <dsp:txXfrm>
        <a:off x="32298" y="40844"/>
        <a:ext cx="6510506" cy="59703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BD19A-FDED-44FF-9243-527E28108DFD}">
      <dsp:nvSpPr>
        <dsp:cNvPr id="0" name=""/>
        <dsp:cNvSpPr/>
      </dsp:nvSpPr>
      <dsp:spPr>
        <a:xfrm>
          <a:off x="0" y="1383"/>
          <a:ext cx="10607040" cy="65107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b="1" i="0" kern="1200" dirty="0">
              <a:highlight>
                <a:srgbClr val="000080"/>
              </a:highlight>
              <a:latin typeface="Times New Roman" panose="02020603050405020304" pitchFamily="18" charset="0"/>
              <a:cs typeface="Times New Roman" panose="02020603050405020304" pitchFamily="18" charset="0"/>
            </a:rPr>
            <a:t>Importation des bibliothèques </a:t>
          </a:r>
          <a:r>
            <a:rPr lang="fr-FR" sz="1600" b="1" i="0" kern="1200" dirty="0">
              <a:latin typeface="Times New Roman" panose="02020603050405020304" pitchFamily="18" charset="0"/>
              <a:cs typeface="Times New Roman" panose="02020603050405020304" pitchFamily="18" charset="0"/>
            </a:rPr>
            <a:t>:</a:t>
          </a:r>
          <a:r>
            <a:rPr lang="fr-FR" sz="1600" b="0" i="0" kern="1200" dirty="0">
              <a:latin typeface="Times New Roman" panose="02020603050405020304" pitchFamily="18" charset="0"/>
              <a:cs typeface="Times New Roman" panose="02020603050405020304" pitchFamily="18" charset="0"/>
            </a:rPr>
            <a:t> Les bibliothèques nécessaires pour le traitement des données (</a:t>
          </a:r>
          <a:r>
            <a:rPr lang="fr-FR" sz="1600" b="0" i="0" kern="1200" dirty="0" err="1">
              <a:latin typeface="Times New Roman" panose="02020603050405020304" pitchFamily="18" charset="0"/>
              <a:cs typeface="Times New Roman" panose="02020603050405020304" pitchFamily="18" charset="0"/>
            </a:rPr>
            <a:t>NumPy</a:t>
          </a:r>
          <a:r>
            <a:rPr lang="fr-FR" sz="1600" b="0" i="0" kern="1200" dirty="0">
              <a:latin typeface="Times New Roman" panose="02020603050405020304" pitchFamily="18" charset="0"/>
              <a:cs typeface="Times New Roman" panose="02020603050405020304" pitchFamily="18" charset="0"/>
            </a:rPr>
            <a:t>, Pandas, </a:t>
          </a:r>
          <a:r>
            <a:rPr lang="fr-FR" sz="1600" b="0" i="0" kern="1200" dirty="0" err="1">
              <a:latin typeface="Times New Roman" panose="02020603050405020304" pitchFamily="18" charset="0"/>
              <a:cs typeface="Times New Roman" panose="02020603050405020304" pitchFamily="18" charset="0"/>
            </a:rPr>
            <a:t>Matplotlib</a:t>
          </a:r>
          <a:r>
            <a:rPr lang="fr-FR" sz="1600" b="0" i="0" kern="1200" dirty="0">
              <a:latin typeface="Times New Roman" panose="02020603050405020304" pitchFamily="18" charset="0"/>
              <a:cs typeface="Times New Roman" panose="02020603050405020304" pitchFamily="18" charset="0"/>
            </a:rPr>
            <a:t>, </a:t>
          </a:r>
          <a:r>
            <a:rPr lang="fr-FR" sz="1600" b="0" i="0" kern="1200" dirty="0" err="1">
              <a:latin typeface="Times New Roman" panose="02020603050405020304" pitchFamily="18" charset="0"/>
              <a:cs typeface="Times New Roman" panose="02020603050405020304" pitchFamily="18" charset="0"/>
            </a:rPr>
            <a:t>Seaborn</a:t>
          </a:r>
          <a:r>
            <a:rPr lang="fr-FR" sz="1600" b="0" i="0" kern="1200" dirty="0">
              <a:latin typeface="Times New Roman" panose="02020603050405020304" pitchFamily="18" charset="0"/>
              <a:cs typeface="Times New Roman" panose="02020603050405020304" pitchFamily="18" charset="0"/>
            </a:rPr>
            <a:t>) et pour les techniques de machine learning (</a:t>
          </a:r>
          <a:r>
            <a:rPr lang="fr-FR" sz="1600" b="0" i="0" kern="1200" dirty="0" err="1">
              <a:latin typeface="Times New Roman" panose="02020603050405020304" pitchFamily="18" charset="0"/>
              <a:cs typeface="Times New Roman" panose="02020603050405020304" pitchFamily="18" charset="0"/>
            </a:rPr>
            <a:t>scikit-learn</a:t>
          </a:r>
          <a:r>
            <a:rPr lang="fr-FR" sz="1600" b="0" i="0" kern="1200" dirty="0">
              <a:latin typeface="Times New Roman" panose="02020603050405020304" pitchFamily="18" charset="0"/>
              <a:cs typeface="Times New Roman" panose="02020603050405020304" pitchFamily="18" charset="0"/>
            </a:rPr>
            <a:t>) sont importées.</a:t>
          </a:r>
          <a:endParaRPr lang="fr-FR" sz="1600" kern="1200" dirty="0">
            <a:latin typeface="Times New Roman" panose="02020603050405020304" pitchFamily="18" charset="0"/>
            <a:cs typeface="Times New Roman" panose="02020603050405020304" pitchFamily="18" charset="0"/>
          </a:endParaRPr>
        </a:p>
      </dsp:txBody>
      <dsp:txXfrm>
        <a:off x="31783" y="33166"/>
        <a:ext cx="10543474" cy="587508"/>
      </dsp:txXfrm>
    </dsp:sp>
    <dsp:sp modelId="{BD78E2F5-E13F-41A1-987C-6B1A6C3A3B85}">
      <dsp:nvSpPr>
        <dsp:cNvPr id="0" name=""/>
        <dsp:cNvSpPr/>
      </dsp:nvSpPr>
      <dsp:spPr>
        <a:xfrm>
          <a:off x="0" y="661897"/>
          <a:ext cx="10607040" cy="65107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b="1" i="0" kern="1200" dirty="0">
              <a:highlight>
                <a:srgbClr val="000080"/>
              </a:highlight>
              <a:latin typeface="Times New Roman" panose="02020603050405020304" pitchFamily="18" charset="0"/>
              <a:cs typeface="Times New Roman" panose="02020603050405020304" pitchFamily="18" charset="0"/>
            </a:rPr>
            <a:t>Téléchargement du fichier Excel</a:t>
          </a:r>
          <a:r>
            <a:rPr lang="fr-FR" sz="1600" b="0" i="0" kern="1200" dirty="0">
              <a:highlight>
                <a:srgbClr val="000080"/>
              </a:highlight>
              <a:latin typeface="Times New Roman" panose="02020603050405020304" pitchFamily="18" charset="0"/>
              <a:cs typeface="Times New Roman" panose="02020603050405020304" pitchFamily="18" charset="0"/>
            </a:rPr>
            <a:t> </a:t>
          </a:r>
          <a:r>
            <a:rPr lang="fr-FR" sz="1600" b="0" i="0" kern="1200" dirty="0">
              <a:latin typeface="Times New Roman" panose="02020603050405020304" pitchFamily="18" charset="0"/>
              <a:cs typeface="Times New Roman" panose="02020603050405020304" pitchFamily="18" charset="0"/>
            </a:rPr>
            <a:t>: L'utilisateur est invité à importer un fichier Excel contenant les données textuelles à analyser.</a:t>
          </a:r>
          <a:endParaRPr lang="fr-FR" sz="1600" kern="1200" dirty="0">
            <a:latin typeface="Times New Roman" panose="02020603050405020304" pitchFamily="18" charset="0"/>
            <a:cs typeface="Times New Roman" panose="02020603050405020304" pitchFamily="18" charset="0"/>
          </a:endParaRPr>
        </a:p>
      </dsp:txBody>
      <dsp:txXfrm>
        <a:off x="31783" y="693680"/>
        <a:ext cx="10543474" cy="587508"/>
      </dsp:txXfrm>
    </dsp:sp>
    <dsp:sp modelId="{0158CF16-99BB-45B9-83B8-9154B894034A}">
      <dsp:nvSpPr>
        <dsp:cNvPr id="0" name=""/>
        <dsp:cNvSpPr/>
      </dsp:nvSpPr>
      <dsp:spPr>
        <a:xfrm>
          <a:off x="0" y="1331242"/>
          <a:ext cx="10607040" cy="59249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b="1" i="0" kern="1200" dirty="0">
              <a:highlight>
                <a:srgbClr val="000080"/>
              </a:highlight>
              <a:latin typeface="Times New Roman" panose="02020603050405020304" pitchFamily="18" charset="0"/>
              <a:cs typeface="Times New Roman" panose="02020603050405020304" pitchFamily="18" charset="0"/>
            </a:rPr>
            <a:t>Prétraitement des données</a:t>
          </a:r>
          <a:r>
            <a:rPr lang="fr-FR" sz="1600" b="0" i="0" kern="1200" dirty="0">
              <a:highlight>
                <a:srgbClr val="000080"/>
              </a:highlight>
              <a:latin typeface="Times New Roman" panose="02020603050405020304" pitchFamily="18" charset="0"/>
              <a:cs typeface="Times New Roman" panose="02020603050405020304" pitchFamily="18" charset="0"/>
            </a:rPr>
            <a:t> </a:t>
          </a:r>
          <a:r>
            <a:rPr lang="fr-FR" sz="1600" b="0" i="0" kern="1200" dirty="0">
              <a:latin typeface="Times New Roman" panose="02020603050405020304" pitchFamily="18" charset="0"/>
              <a:cs typeface="Times New Roman" panose="02020603050405020304" pitchFamily="18" charset="0"/>
            </a:rPr>
            <a:t>: Les données sont chargées depuis le fichier Excel et des étapes de prétraitement sont effectuées, telles que la suppression des colonnes inutiles, la vérification de la qualité des données, le nettoyage du texte, la lemmatisation, etc.</a:t>
          </a:r>
          <a:endParaRPr lang="fr-FR" sz="1600" kern="1200" dirty="0">
            <a:latin typeface="Times New Roman" panose="02020603050405020304" pitchFamily="18" charset="0"/>
            <a:cs typeface="Times New Roman" panose="02020603050405020304" pitchFamily="18" charset="0"/>
          </a:endParaRPr>
        </a:p>
      </dsp:txBody>
      <dsp:txXfrm>
        <a:off x="28923" y="1360165"/>
        <a:ext cx="10549194" cy="534651"/>
      </dsp:txXfrm>
    </dsp:sp>
    <dsp:sp modelId="{310F6F05-D977-4BAD-9359-C2FC032346CA}">
      <dsp:nvSpPr>
        <dsp:cNvPr id="0" name=""/>
        <dsp:cNvSpPr/>
      </dsp:nvSpPr>
      <dsp:spPr>
        <a:xfrm>
          <a:off x="0" y="1926627"/>
          <a:ext cx="10607040" cy="65107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b="1" i="0" kern="1200" dirty="0">
              <a:highlight>
                <a:srgbClr val="000080"/>
              </a:highlight>
              <a:latin typeface="Times New Roman" panose="02020603050405020304" pitchFamily="18" charset="0"/>
              <a:cs typeface="Times New Roman" panose="02020603050405020304" pitchFamily="18" charset="0"/>
            </a:rPr>
            <a:t>Transformation des données textuelles en données numériques </a:t>
          </a:r>
          <a:r>
            <a:rPr lang="fr-FR" sz="1600" b="1" i="0" kern="1200" dirty="0">
              <a:latin typeface="Times New Roman" panose="02020603050405020304" pitchFamily="18" charset="0"/>
              <a:cs typeface="Times New Roman" panose="02020603050405020304" pitchFamily="18" charset="0"/>
            </a:rPr>
            <a:t>:</a:t>
          </a:r>
          <a:r>
            <a:rPr lang="fr-FR" sz="1600" b="0" i="0" kern="1200" dirty="0">
              <a:latin typeface="Times New Roman" panose="02020603050405020304" pitchFamily="18" charset="0"/>
              <a:cs typeface="Times New Roman" panose="02020603050405020304" pitchFamily="18" charset="0"/>
            </a:rPr>
            <a:t> Les données textuelles sont transformées en vecteurs de caractéristiques utilisant la technique TF-IDF (</a:t>
          </a:r>
          <a:r>
            <a:rPr lang="fr-FR" sz="1600" b="0" i="0" kern="1200" dirty="0" err="1">
              <a:latin typeface="Times New Roman" panose="02020603050405020304" pitchFamily="18" charset="0"/>
              <a:cs typeface="Times New Roman" panose="02020603050405020304" pitchFamily="18" charset="0"/>
            </a:rPr>
            <a:t>Term</a:t>
          </a:r>
          <a:r>
            <a:rPr lang="fr-FR" sz="1600" b="0" i="0" kern="1200" dirty="0">
              <a:latin typeface="Times New Roman" panose="02020603050405020304" pitchFamily="18" charset="0"/>
              <a:cs typeface="Times New Roman" panose="02020603050405020304" pitchFamily="18" charset="0"/>
            </a:rPr>
            <a:t> Frequency-Inverse Document Frequency).</a:t>
          </a:r>
          <a:endParaRPr lang="fr-FR" sz="1600" kern="1200" dirty="0">
            <a:latin typeface="Times New Roman" panose="02020603050405020304" pitchFamily="18" charset="0"/>
            <a:cs typeface="Times New Roman" panose="02020603050405020304" pitchFamily="18" charset="0"/>
          </a:endParaRPr>
        </a:p>
      </dsp:txBody>
      <dsp:txXfrm>
        <a:off x="31783" y="1958410"/>
        <a:ext cx="10543474" cy="587508"/>
      </dsp:txXfrm>
    </dsp:sp>
    <dsp:sp modelId="{BA594668-BDD3-46C3-B54B-0E678348208E}">
      <dsp:nvSpPr>
        <dsp:cNvPr id="0" name=""/>
        <dsp:cNvSpPr/>
      </dsp:nvSpPr>
      <dsp:spPr>
        <a:xfrm>
          <a:off x="0" y="2578180"/>
          <a:ext cx="10607040" cy="65107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b="1" i="0" kern="1200" dirty="0">
              <a:highlight>
                <a:srgbClr val="000080"/>
              </a:highlight>
              <a:latin typeface="Times New Roman" panose="02020603050405020304" pitchFamily="18" charset="0"/>
              <a:cs typeface="Times New Roman" panose="02020603050405020304" pitchFamily="18" charset="0"/>
            </a:rPr>
            <a:t>Division des données en ensembles</a:t>
          </a:r>
          <a:r>
            <a:rPr lang="fr-FR" sz="1600" b="0" i="0" kern="1200" dirty="0">
              <a:highlight>
                <a:srgbClr val="000080"/>
              </a:highlight>
              <a:latin typeface="Times New Roman" panose="02020603050405020304" pitchFamily="18" charset="0"/>
              <a:cs typeface="Times New Roman" panose="02020603050405020304" pitchFamily="18" charset="0"/>
            </a:rPr>
            <a:t> </a:t>
          </a:r>
          <a:r>
            <a:rPr lang="fr-FR" sz="1600" b="1" i="0" kern="1200" dirty="0">
              <a:highlight>
                <a:srgbClr val="000080"/>
              </a:highlight>
              <a:latin typeface="Times New Roman" panose="02020603050405020304" pitchFamily="18" charset="0"/>
              <a:cs typeface="Times New Roman" panose="02020603050405020304" pitchFamily="18" charset="0"/>
            </a:rPr>
            <a:t>d'entraînement et de</a:t>
          </a:r>
          <a:r>
            <a:rPr lang="fr-FR" sz="1600" b="0" i="0" kern="1200" dirty="0">
              <a:highlight>
                <a:srgbClr val="000080"/>
              </a:highlight>
              <a:latin typeface="Times New Roman" panose="02020603050405020304" pitchFamily="18" charset="0"/>
              <a:cs typeface="Times New Roman" panose="02020603050405020304" pitchFamily="18" charset="0"/>
            </a:rPr>
            <a:t> </a:t>
          </a:r>
          <a:r>
            <a:rPr lang="fr-FR" sz="1600" b="1" i="0" kern="1200" dirty="0">
              <a:highlight>
                <a:srgbClr val="000080"/>
              </a:highlight>
              <a:latin typeface="Times New Roman" panose="02020603050405020304" pitchFamily="18" charset="0"/>
              <a:cs typeface="Times New Roman" panose="02020603050405020304" pitchFamily="18" charset="0"/>
            </a:rPr>
            <a:t>test </a:t>
          </a:r>
          <a:r>
            <a:rPr lang="fr-FR" sz="1600" b="0" i="0" kern="1200" dirty="0">
              <a:latin typeface="Times New Roman" panose="02020603050405020304" pitchFamily="18" charset="0"/>
              <a:cs typeface="Times New Roman" panose="02020603050405020304" pitchFamily="18" charset="0"/>
            </a:rPr>
            <a:t>: Les données sont divisées en ensembles d'entraînement et de test pour évaluer les performances du modèle.</a:t>
          </a:r>
          <a:endParaRPr lang="fr-FR" sz="1600" kern="1200" dirty="0">
            <a:latin typeface="Times New Roman" panose="02020603050405020304" pitchFamily="18" charset="0"/>
            <a:cs typeface="Times New Roman" panose="02020603050405020304" pitchFamily="18" charset="0"/>
          </a:endParaRPr>
        </a:p>
      </dsp:txBody>
      <dsp:txXfrm>
        <a:off x="31783" y="2609963"/>
        <a:ext cx="10543474" cy="587508"/>
      </dsp:txXfrm>
    </dsp:sp>
    <dsp:sp modelId="{E5320803-50E4-456D-8E86-40AABF4A4FD0}">
      <dsp:nvSpPr>
        <dsp:cNvPr id="0" name=""/>
        <dsp:cNvSpPr/>
      </dsp:nvSpPr>
      <dsp:spPr>
        <a:xfrm>
          <a:off x="0" y="3249175"/>
          <a:ext cx="10607040" cy="65107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b="1" i="0" kern="1200" dirty="0">
              <a:highlight>
                <a:srgbClr val="000080"/>
              </a:highlight>
              <a:latin typeface="Times New Roman" panose="02020603050405020304" pitchFamily="18" charset="0"/>
              <a:cs typeface="Times New Roman" panose="02020603050405020304" pitchFamily="18" charset="0"/>
            </a:rPr>
            <a:t>Entraînement du modèle</a:t>
          </a:r>
          <a:r>
            <a:rPr lang="fr-FR" sz="1600" b="0" i="0" kern="1200" dirty="0">
              <a:highlight>
                <a:srgbClr val="000080"/>
              </a:highlight>
              <a:latin typeface="Times New Roman" panose="02020603050405020304" pitchFamily="18" charset="0"/>
              <a:cs typeface="Times New Roman" panose="02020603050405020304" pitchFamily="18" charset="0"/>
            </a:rPr>
            <a:t> : </a:t>
          </a:r>
          <a:r>
            <a:rPr lang="fr-FR" sz="1600" b="0" i="0" kern="1200" dirty="0">
              <a:latin typeface="Times New Roman" panose="02020603050405020304" pitchFamily="18" charset="0"/>
              <a:cs typeface="Times New Roman" panose="02020603050405020304" pitchFamily="18" charset="0"/>
            </a:rPr>
            <a:t>Un modèle de classification Passive Aggressive Classifier est entraîné sur les données d'entraînement.</a:t>
          </a:r>
          <a:endParaRPr lang="fr-FR" sz="1600" kern="1200" dirty="0">
            <a:latin typeface="Times New Roman" panose="02020603050405020304" pitchFamily="18" charset="0"/>
            <a:cs typeface="Times New Roman" panose="02020603050405020304" pitchFamily="18" charset="0"/>
          </a:endParaRPr>
        </a:p>
      </dsp:txBody>
      <dsp:txXfrm>
        <a:off x="31783" y="3280958"/>
        <a:ext cx="10543474" cy="587508"/>
      </dsp:txXfrm>
    </dsp:sp>
    <dsp:sp modelId="{24305307-4B0B-4F6C-93B9-19E8924386F4}">
      <dsp:nvSpPr>
        <dsp:cNvPr id="0" name=""/>
        <dsp:cNvSpPr/>
      </dsp:nvSpPr>
      <dsp:spPr>
        <a:xfrm>
          <a:off x="0" y="3910449"/>
          <a:ext cx="10607040" cy="65107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b="1" i="0" kern="1200" dirty="0">
              <a:highlight>
                <a:srgbClr val="000080"/>
              </a:highlight>
              <a:latin typeface="Times New Roman" panose="02020603050405020304" pitchFamily="18" charset="0"/>
              <a:cs typeface="Times New Roman" panose="02020603050405020304" pitchFamily="18" charset="0"/>
            </a:rPr>
            <a:t>Évaluation du modèle</a:t>
          </a:r>
          <a:r>
            <a:rPr lang="fr-FR" sz="1600" b="0" i="0" kern="1200" dirty="0">
              <a:highlight>
                <a:srgbClr val="000080"/>
              </a:highlight>
              <a:latin typeface="Times New Roman" panose="02020603050405020304" pitchFamily="18" charset="0"/>
              <a:cs typeface="Times New Roman" panose="02020603050405020304" pitchFamily="18" charset="0"/>
            </a:rPr>
            <a:t> </a:t>
          </a:r>
          <a:r>
            <a:rPr lang="fr-FR" sz="1600" b="0" i="0" kern="1200" dirty="0">
              <a:latin typeface="Times New Roman" panose="02020603050405020304" pitchFamily="18" charset="0"/>
              <a:cs typeface="Times New Roman" panose="02020603050405020304" pitchFamily="18" charset="0"/>
            </a:rPr>
            <a:t>: Le modèle est évalué sur les données de test en calculant son score de précision et en affichant une matrice de confusion pour visualiser ses performances.</a:t>
          </a:r>
          <a:endParaRPr lang="fr-FR" sz="1600" kern="1200" dirty="0">
            <a:latin typeface="Times New Roman" panose="02020603050405020304" pitchFamily="18" charset="0"/>
            <a:cs typeface="Times New Roman" panose="02020603050405020304" pitchFamily="18" charset="0"/>
          </a:endParaRPr>
        </a:p>
      </dsp:txBody>
      <dsp:txXfrm>
        <a:off x="31783" y="3942232"/>
        <a:ext cx="10543474" cy="58750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8FA2B9-CE9F-446E-9046-35E53DB09370}">
      <dsp:nvSpPr>
        <dsp:cNvPr id="0" name=""/>
        <dsp:cNvSpPr/>
      </dsp:nvSpPr>
      <dsp:spPr>
        <a:xfrm>
          <a:off x="0" y="8546"/>
          <a:ext cx="6575102" cy="661635"/>
        </a:xfrm>
        <a:prstGeom prst="roundRect">
          <a:avLst/>
        </a:prstGeom>
        <a:solidFill>
          <a:schemeClr val="accent1">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fr-FR" sz="2900" b="1" i="0" kern="1200" dirty="0"/>
            <a:t>Explication du </a:t>
          </a:r>
          <a:r>
            <a:rPr lang="fr-FR" sz="2900" b="1" i="0" kern="1200" dirty="0" smtClean="0"/>
            <a:t>code pour les </a:t>
          </a:r>
          <a:r>
            <a:rPr lang="fr-FR" sz="2900" b="1" i="0" kern="1200" dirty="0" err="1" smtClean="0"/>
            <a:t>Fake</a:t>
          </a:r>
          <a:r>
            <a:rPr lang="fr-FR" sz="2900" b="1" i="0" kern="1200" dirty="0" smtClean="0"/>
            <a:t> news</a:t>
          </a:r>
          <a:endParaRPr lang="fr-FR" sz="2900" kern="1200" dirty="0"/>
        </a:p>
      </dsp:txBody>
      <dsp:txXfrm>
        <a:off x="32298" y="40844"/>
        <a:ext cx="6510506" cy="5970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05799A-FE37-47CE-9233-78817F29CA2C}">
      <dsp:nvSpPr>
        <dsp:cNvPr id="0" name=""/>
        <dsp:cNvSpPr/>
      </dsp:nvSpPr>
      <dsp:spPr>
        <a:xfrm>
          <a:off x="14631" y="0"/>
          <a:ext cx="2987725" cy="933425"/>
        </a:xfrm>
        <a:prstGeom prst="rightArrow">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47890D-DDE1-41C1-9166-4662D5163518}">
      <dsp:nvSpPr>
        <dsp:cNvPr id="0" name=""/>
        <dsp:cNvSpPr/>
      </dsp:nvSpPr>
      <dsp:spPr>
        <a:xfrm>
          <a:off x="2153752" y="233093"/>
          <a:ext cx="609070" cy="466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anchor="ctr" anchorCtr="0">
          <a:noAutofit/>
        </a:bodyPr>
        <a:lstStyle/>
        <a:p>
          <a:pPr lvl="0" algn="ctr" defTabSz="222250">
            <a:lnSpc>
              <a:spcPct val="90000"/>
            </a:lnSpc>
            <a:spcBef>
              <a:spcPct val="0"/>
            </a:spcBef>
            <a:spcAft>
              <a:spcPct val="35000"/>
            </a:spcAft>
          </a:pPr>
          <a:endParaRPr lang="fr-FR" sz="500" kern="1200"/>
        </a:p>
      </dsp:txBody>
      <dsp:txXfrm>
        <a:off x="2153752" y="233093"/>
        <a:ext cx="609070" cy="466186"/>
      </dsp:txXfrm>
    </dsp:sp>
    <dsp:sp modelId="{7EDBF7EC-A985-45EF-B411-B857CE852ED3}">
      <dsp:nvSpPr>
        <dsp:cNvPr id="0" name=""/>
        <dsp:cNvSpPr/>
      </dsp:nvSpPr>
      <dsp:spPr>
        <a:xfrm>
          <a:off x="248026" y="233093"/>
          <a:ext cx="1783911" cy="466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84480" rIns="0" bIns="284480" numCol="1" spcCol="1270" anchor="ctr" anchorCtr="0">
          <a:noAutofit/>
        </a:bodyPr>
        <a:lstStyle/>
        <a:p>
          <a:pPr lvl="0" algn="ctr" defTabSz="1244600">
            <a:lnSpc>
              <a:spcPct val="90000"/>
            </a:lnSpc>
            <a:spcBef>
              <a:spcPct val="0"/>
            </a:spcBef>
            <a:spcAft>
              <a:spcPct val="35000"/>
            </a:spcAft>
          </a:pPr>
          <a:r>
            <a:rPr lang="fr-FR" sz="2800" b="1" kern="1200" dirty="0">
              <a:latin typeface="Times New Roman" panose="02020603050405020304" pitchFamily="18" charset="0"/>
              <a:cs typeface="Times New Roman" panose="02020603050405020304" pitchFamily="18" charset="0"/>
            </a:rPr>
            <a:t>Mai 2024</a:t>
          </a:r>
          <a:r>
            <a:rPr lang="fr-FR" sz="2800" b="0" i="0" kern="1200" dirty="0">
              <a:latin typeface="Times New Roman" panose="02020603050405020304" pitchFamily="18" charset="0"/>
              <a:cs typeface="Times New Roman" panose="02020603050405020304" pitchFamily="18" charset="0"/>
            </a:rPr>
            <a:t> </a:t>
          </a:r>
          <a:endParaRPr lang="fr-FR" sz="2800" kern="1200" dirty="0">
            <a:latin typeface="Times New Roman" panose="02020603050405020304" pitchFamily="18" charset="0"/>
            <a:cs typeface="Times New Roman" panose="02020603050405020304" pitchFamily="18" charset="0"/>
          </a:endParaRPr>
        </a:p>
      </dsp:txBody>
      <dsp:txXfrm>
        <a:off x="248026" y="233093"/>
        <a:ext cx="1783911" cy="4661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8FF55-DC13-46F2-833D-1ABD27745824}">
      <dsp:nvSpPr>
        <dsp:cNvPr id="0" name=""/>
        <dsp:cNvSpPr/>
      </dsp:nvSpPr>
      <dsp:spPr>
        <a:xfrm>
          <a:off x="0" y="936"/>
          <a:ext cx="10017968" cy="87788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fr-FR" sz="1800" b="1" i="0" kern="1200" dirty="0">
              <a:highlight>
                <a:srgbClr val="000080"/>
              </a:highlight>
              <a:latin typeface="Times New Roman" panose="02020603050405020304" pitchFamily="18" charset="0"/>
              <a:cs typeface="Times New Roman" panose="02020603050405020304" pitchFamily="18" charset="0"/>
            </a:rPr>
            <a:t>Ambiguïté linguistique </a:t>
          </a:r>
          <a:r>
            <a:rPr lang="fr-FR" sz="1800" b="1" i="0" kern="1200" dirty="0">
              <a:latin typeface="Times New Roman" panose="02020603050405020304" pitchFamily="18" charset="0"/>
              <a:cs typeface="Times New Roman" panose="02020603050405020304" pitchFamily="18" charset="0"/>
            </a:rPr>
            <a:t>: </a:t>
          </a:r>
          <a:r>
            <a:rPr lang="fr-FR" sz="1800" b="0" i="0" kern="1200" dirty="0">
              <a:latin typeface="Times New Roman" panose="02020603050405020304" pitchFamily="18" charset="0"/>
              <a:cs typeface="Times New Roman" panose="02020603050405020304" pitchFamily="18" charset="0"/>
            </a:rPr>
            <a:t>Les langues naturelles sont souvent ambiguës, avec des constructions syntaxiques et des mots pouvant avoir plusieurs interprétations. </a:t>
          </a:r>
          <a:r>
            <a:rPr lang="fr-FR" sz="1800" b="0" i="0" kern="1200" dirty="0" smtClean="0">
              <a:latin typeface="Times New Roman" panose="02020603050405020304" pitchFamily="18" charset="0"/>
              <a:cs typeface="Times New Roman" panose="02020603050405020304" pitchFamily="18" charset="0"/>
            </a:rPr>
            <a:t>Cela </a:t>
          </a:r>
          <a:r>
            <a:rPr lang="fr-FR" sz="1800" b="0" i="0" kern="1200" dirty="0">
              <a:latin typeface="Times New Roman" panose="02020603050405020304" pitchFamily="18" charset="0"/>
              <a:cs typeface="Times New Roman" panose="02020603050405020304" pitchFamily="18" charset="0"/>
            </a:rPr>
            <a:t>rend difficile la détermination précise des sujets, prédicats et objets dans certaines </a:t>
          </a:r>
          <a:r>
            <a:rPr lang="fr-FR" sz="1800" b="0" i="0" kern="1200" dirty="0" smtClean="0">
              <a:latin typeface="Times New Roman" panose="02020603050405020304" pitchFamily="18" charset="0"/>
              <a:cs typeface="Times New Roman" panose="02020603050405020304" pitchFamily="18" charset="0"/>
            </a:rPr>
            <a:t>phrases.</a:t>
          </a:r>
          <a:endParaRPr lang="fr-FR" sz="1800" kern="1200" dirty="0">
            <a:latin typeface="Times New Roman" panose="02020603050405020304" pitchFamily="18" charset="0"/>
            <a:cs typeface="Times New Roman" panose="02020603050405020304" pitchFamily="18" charset="0"/>
          </a:endParaRPr>
        </a:p>
      </dsp:txBody>
      <dsp:txXfrm>
        <a:off x="42855" y="43791"/>
        <a:ext cx="9932258" cy="792178"/>
      </dsp:txXfrm>
    </dsp:sp>
    <dsp:sp modelId="{CB453754-AC85-40B3-8DF4-5F404E2790F7}">
      <dsp:nvSpPr>
        <dsp:cNvPr id="0" name=""/>
        <dsp:cNvSpPr/>
      </dsp:nvSpPr>
      <dsp:spPr>
        <a:xfrm>
          <a:off x="0" y="892001"/>
          <a:ext cx="10017968" cy="87788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fr-FR" sz="1800" b="1" i="0" kern="1200" dirty="0">
              <a:highlight>
                <a:srgbClr val="000080"/>
              </a:highlight>
              <a:latin typeface="Times New Roman" panose="02020603050405020304" pitchFamily="18" charset="0"/>
              <a:cs typeface="Times New Roman" panose="02020603050405020304" pitchFamily="18" charset="0"/>
            </a:rPr>
            <a:t>Variation de la structure grammaticale </a:t>
          </a:r>
          <a:r>
            <a:rPr lang="fr-FR" sz="1800" b="1" i="0" kern="1200" dirty="0">
              <a:latin typeface="Times New Roman" panose="02020603050405020304" pitchFamily="18" charset="0"/>
              <a:cs typeface="Times New Roman" panose="02020603050405020304" pitchFamily="18" charset="0"/>
            </a:rPr>
            <a:t>: </a:t>
          </a:r>
          <a:r>
            <a:rPr lang="fr-FR" sz="1800" b="0" i="0" kern="1200" dirty="0">
              <a:latin typeface="Times New Roman" panose="02020603050405020304" pitchFamily="18" charset="0"/>
              <a:cs typeface="Times New Roman" panose="02020603050405020304" pitchFamily="18" charset="0"/>
            </a:rPr>
            <a:t>Les phrases peuvent avoir différentes structures grammaticales en fonction de la langue, du style de rédaction et du </a:t>
          </a:r>
          <a:r>
            <a:rPr lang="fr-FR" sz="1800" b="0" i="0" kern="1200" dirty="0" smtClean="0">
              <a:latin typeface="Times New Roman" panose="02020603050405020304" pitchFamily="18" charset="0"/>
              <a:cs typeface="Times New Roman" panose="02020603050405020304" pitchFamily="18" charset="0"/>
            </a:rPr>
            <a:t>contexte. Il </a:t>
          </a:r>
          <a:r>
            <a:rPr lang="fr-FR" sz="1800" b="0" i="0" kern="1200" dirty="0">
              <a:latin typeface="Times New Roman" panose="02020603050405020304" pitchFamily="18" charset="0"/>
              <a:cs typeface="Times New Roman" panose="02020603050405020304" pitchFamily="18" charset="0"/>
            </a:rPr>
            <a:t>est donc nécessaire de concevoir des systèmes d'extraction de triplets robustes qui puissent s'adapter à cette diversité.</a:t>
          </a:r>
          <a:endParaRPr lang="fr-FR" sz="1800" kern="1200" dirty="0">
            <a:latin typeface="Times New Roman" panose="02020603050405020304" pitchFamily="18" charset="0"/>
            <a:cs typeface="Times New Roman" panose="02020603050405020304" pitchFamily="18" charset="0"/>
          </a:endParaRPr>
        </a:p>
      </dsp:txBody>
      <dsp:txXfrm>
        <a:off x="42855" y="934856"/>
        <a:ext cx="9932258" cy="792178"/>
      </dsp:txXfrm>
    </dsp:sp>
    <dsp:sp modelId="{03196934-63AD-444F-84CB-3F7DA769613D}">
      <dsp:nvSpPr>
        <dsp:cNvPr id="0" name=""/>
        <dsp:cNvSpPr/>
      </dsp:nvSpPr>
      <dsp:spPr>
        <a:xfrm>
          <a:off x="0" y="1783066"/>
          <a:ext cx="10017968" cy="87788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fr-FR" sz="1800" b="1" i="0" kern="1200" dirty="0">
              <a:highlight>
                <a:srgbClr val="000080"/>
              </a:highlight>
              <a:latin typeface="Times New Roman" panose="02020603050405020304" pitchFamily="18" charset="0"/>
              <a:cs typeface="Times New Roman" panose="02020603050405020304" pitchFamily="18" charset="0"/>
            </a:rPr>
            <a:t>Traitement des expressions référentielles </a:t>
          </a:r>
          <a:r>
            <a:rPr lang="fr-FR" sz="1800" b="1" i="0" kern="1200" dirty="0">
              <a:latin typeface="Times New Roman" panose="02020603050405020304" pitchFamily="18" charset="0"/>
              <a:cs typeface="Times New Roman" panose="02020603050405020304" pitchFamily="18" charset="0"/>
            </a:rPr>
            <a:t>: </a:t>
          </a:r>
          <a:r>
            <a:rPr lang="fr-FR" sz="1800" b="0" i="0" kern="1200" dirty="0">
              <a:latin typeface="Times New Roman" panose="02020603050405020304" pitchFamily="18" charset="0"/>
              <a:cs typeface="Times New Roman" panose="02020603050405020304" pitchFamily="18" charset="0"/>
            </a:rPr>
            <a:t>Les pronoms, les références déictiques et les descriptions référentielles peuvent rendre difficile l'association des éléments dans une phrase avec les entités appropriées.</a:t>
          </a:r>
          <a:endParaRPr lang="fr-FR" sz="1800" kern="1200" dirty="0">
            <a:latin typeface="Times New Roman" panose="02020603050405020304" pitchFamily="18" charset="0"/>
            <a:cs typeface="Times New Roman" panose="02020603050405020304" pitchFamily="18" charset="0"/>
          </a:endParaRPr>
        </a:p>
      </dsp:txBody>
      <dsp:txXfrm>
        <a:off x="42855" y="1825921"/>
        <a:ext cx="9932258" cy="792178"/>
      </dsp:txXfrm>
    </dsp:sp>
    <dsp:sp modelId="{726C1E40-C869-411A-BC03-CC74DE5DE601}">
      <dsp:nvSpPr>
        <dsp:cNvPr id="0" name=""/>
        <dsp:cNvSpPr/>
      </dsp:nvSpPr>
      <dsp:spPr>
        <a:xfrm>
          <a:off x="0" y="2674131"/>
          <a:ext cx="10017968" cy="877888"/>
        </a:xfrm>
        <a:prstGeom prst="roundRect">
          <a:avLst/>
        </a:prstGeom>
        <a:blipFill rotWithShape="0">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fr-FR" sz="1800" b="1" i="0" kern="1200" dirty="0">
              <a:highlight>
                <a:srgbClr val="000080"/>
              </a:highlight>
              <a:latin typeface="Times New Roman" panose="02020603050405020304" pitchFamily="18" charset="0"/>
              <a:cs typeface="Times New Roman" panose="02020603050405020304" pitchFamily="18" charset="0"/>
            </a:rPr>
            <a:t>Sens contextuel </a:t>
          </a:r>
          <a:r>
            <a:rPr lang="fr-FR" sz="1800" b="1" i="0" kern="1200" dirty="0">
              <a:latin typeface="Times New Roman" panose="02020603050405020304" pitchFamily="18" charset="0"/>
              <a:cs typeface="Times New Roman" panose="02020603050405020304" pitchFamily="18" charset="0"/>
            </a:rPr>
            <a:t>: </a:t>
          </a:r>
          <a:r>
            <a:rPr lang="fr-FR" sz="1800" b="0" i="0" kern="1200" dirty="0">
              <a:latin typeface="Times New Roman" panose="02020603050405020304" pitchFamily="18" charset="0"/>
              <a:cs typeface="Times New Roman" panose="02020603050405020304" pitchFamily="18" charset="0"/>
            </a:rPr>
            <a:t>L'extraction de triplets nécessite souvent la compréhension du sens global d'une phrase ou d'un paragraphe pour identifier correctement les relations entre les éléments. </a:t>
          </a:r>
          <a:r>
            <a:rPr lang="fr-FR" sz="1800" b="0" i="0" kern="1200" dirty="0" smtClean="0">
              <a:latin typeface="Times New Roman" panose="02020603050405020304" pitchFamily="18" charset="0"/>
              <a:cs typeface="Times New Roman" panose="02020603050405020304" pitchFamily="18" charset="0"/>
            </a:rPr>
            <a:t>Cela </a:t>
          </a:r>
          <a:r>
            <a:rPr lang="fr-FR" sz="1800" b="0" i="0" kern="1200" dirty="0">
              <a:latin typeface="Times New Roman" panose="02020603050405020304" pitchFamily="18" charset="0"/>
              <a:cs typeface="Times New Roman" panose="02020603050405020304" pitchFamily="18" charset="0"/>
            </a:rPr>
            <a:t>peut impliquer la résolution de l'ambiguïté sémantique et la prise en compte du contexte.</a:t>
          </a:r>
          <a:endParaRPr lang="fr-FR" sz="1800" kern="1200" dirty="0">
            <a:latin typeface="Times New Roman" panose="02020603050405020304" pitchFamily="18" charset="0"/>
            <a:cs typeface="Times New Roman" panose="02020603050405020304" pitchFamily="18" charset="0"/>
          </a:endParaRPr>
        </a:p>
      </dsp:txBody>
      <dsp:txXfrm>
        <a:off x="42855" y="2716986"/>
        <a:ext cx="9932258" cy="792178"/>
      </dsp:txXfrm>
    </dsp:sp>
    <dsp:sp modelId="{1A5F57EA-5166-49FF-8DC7-D27087C66C56}">
      <dsp:nvSpPr>
        <dsp:cNvPr id="0" name=""/>
        <dsp:cNvSpPr/>
      </dsp:nvSpPr>
      <dsp:spPr>
        <a:xfrm>
          <a:off x="0" y="3565196"/>
          <a:ext cx="10017968" cy="877888"/>
        </a:xfrm>
        <a:prstGeom prst="roundRect">
          <a:avLst/>
        </a:prstGeom>
        <a:blipFill rotWithShape="0">
          <a:blip xmlns:r="http://schemas.openxmlformats.org/officeDocument/2006/relationships" r:embed="rId2"/>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fr-FR" sz="1800" b="1" i="0" kern="1200" dirty="0">
              <a:highlight>
                <a:srgbClr val="000080"/>
              </a:highlight>
              <a:latin typeface="Times New Roman" panose="02020603050405020304" pitchFamily="18" charset="0"/>
              <a:cs typeface="Times New Roman" panose="02020603050405020304" pitchFamily="18" charset="0"/>
            </a:rPr>
            <a:t>Traitement des entités nommées </a:t>
          </a:r>
          <a:r>
            <a:rPr lang="fr-FR" sz="1800" b="1" i="0" kern="1200" dirty="0">
              <a:latin typeface="Times New Roman" panose="02020603050405020304" pitchFamily="18" charset="0"/>
              <a:cs typeface="Times New Roman" panose="02020603050405020304" pitchFamily="18" charset="0"/>
            </a:rPr>
            <a:t>:</a:t>
          </a:r>
          <a:r>
            <a:rPr lang="fr-FR" sz="1800" kern="1200" dirty="0">
              <a:latin typeface="Times New Roman" panose="02020603050405020304" pitchFamily="18" charset="0"/>
              <a:cs typeface="Times New Roman" panose="02020603050405020304" pitchFamily="18" charset="0"/>
            </a:rPr>
            <a:t> </a:t>
          </a:r>
          <a:r>
            <a:rPr lang="fr-FR" sz="1800" b="0" i="0" kern="1200" dirty="0">
              <a:latin typeface="Times New Roman" panose="02020603050405020304" pitchFamily="18" charset="0"/>
              <a:cs typeface="Times New Roman" panose="02020603050405020304" pitchFamily="18" charset="0"/>
            </a:rPr>
            <a:t>Les noms propres et les entités nommées peuvent être importants dans l'extraction de triplets, mais ils peuvent également être difficiles à extraire et à associer aux bons prédicats et objets.</a:t>
          </a:r>
          <a:endParaRPr lang="fr-FR" sz="1800" kern="1200" dirty="0">
            <a:latin typeface="Times New Roman" panose="02020603050405020304" pitchFamily="18" charset="0"/>
            <a:cs typeface="Times New Roman" panose="02020603050405020304" pitchFamily="18" charset="0"/>
          </a:endParaRPr>
        </a:p>
      </dsp:txBody>
      <dsp:txXfrm>
        <a:off x="42855" y="3608051"/>
        <a:ext cx="9932258" cy="7921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6D472-F81C-46B7-9BDC-CF3CCDDA6C30}">
      <dsp:nvSpPr>
        <dsp:cNvPr id="0" name=""/>
        <dsp:cNvSpPr/>
      </dsp:nvSpPr>
      <dsp:spPr>
        <a:xfrm>
          <a:off x="0" y="1301"/>
          <a:ext cx="10614966" cy="555055"/>
        </a:xfrm>
        <a:prstGeom prst="roundRect">
          <a:avLst/>
        </a:prstGeom>
        <a:blipFill rotWithShape="0">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b="1" i="0" kern="1200" dirty="0">
              <a:highlight>
                <a:srgbClr val="000080"/>
              </a:highlight>
              <a:latin typeface="Times New Roman" panose="02020603050405020304" pitchFamily="18" charset="0"/>
              <a:cs typeface="Times New Roman" panose="02020603050405020304" pitchFamily="18" charset="0"/>
            </a:rPr>
            <a:t>Segmentation du texte  </a:t>
          </a:r>
          <a:r>
            <a:rPr lang="fr-FR" sz="1600" b="1" i="0" kern="1200" dirty="0">
              <a:latin typeface="Times New Roman" panose="02020603050405020304" pitchFamily="18" charset="0"/>
              <a:cs typeface="Times New Roman" panose="02020603050405020304" pitchFamily="18" charset="0"/>
            </a:rPr>
            <a:t>: </a:t>
          </a:r>
          <a:r>
            <a:rPr lang="fr-FR" sz="1600" b="0" i="0" kern="1200" dirty="0">
              <a:latin typeface="Times New Roman" panose="02020603050405020304" pitchFamily="18" charset="0"/>
              <a:cs typeface="Times New Roman" panose="02020603050405020304" pitchFamily="18" charset="0"/>
            </a:rPr>
            <a:t>Diviser le texte en phrases ou en segments cohérents, ce qui facilite l'identification des relations entre les entité</a:t>
          </a:r>
          <a:endParaRPr lang="fr-FR" sz="1600" kern="1200" dirty="0">
            <a:latin typeface="Times New Roman" panose="02020603050405020304" pitchFamily="18" charset="0"/>
            <a:cs typeface="Times New Roman" panose="02020603050405020304" pitchFamily="18" charset="0"/>
          </a:endParaRPr>
        </a:p>
      </dsp:txBody>
      <dsp:txXfrm>
        <a:off x="27096" y="28397"/>
        <a:ext cx="10560774" cy="500863"/>
      </dsp:txXfrm>
    </dsp:sp>
    <dsp:sp modelId="{C06CE0B8-D718-4DD2-B9B5-65B9C35A7246}">
      <dsp:nvSpPr>
        <dsp:cNvPr id="0" name=""/>
        <dsp:cNvSpPr/>
      </dsp:nvSpPr>
      <dsp:spPr>
        <a:xfrm>
          <a:off x="0" y="599736"/>
          <a:ext cx="10614966" cy="555055"/>
        </a:xfrm>
        <a:prstGeom prst="roundRect">
          <a:avLst/>
        </a:prstGeom>
        <a:blipFill rotWithShape="0">
          <a:blip xmlns:r="http://schemas.openxmlformats.org/officeDocument/2006/relationships" r:embed="rId2"/>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b="1" i="0" kern="1200" dirty="0">
              <a:highlight>
                <a:srgbClr val="000080"/>
              </a:highlight>
              <a:latin typeface="Times New Roman" panose="02020603050405020304" pitchFamily="18" charset="0"/>
              <a:cs typeface="Times New Roman" panose="02020603050405020304" pitchFamily="18" charset="0"/>
            </a:rPr>
            <a:t>Tokenisation</a:t>
          </a:r>
          <a:r>
            <a:rPr lang="fr-FR" sz="1600" b="1" i="0" kern="1200" dirty="0">
              <a:latin typeface="Times New Roman" panose="02020603050405020304" pitchFamily="18" charset="0"/>
              <a:cs typeface="Times New Roman" panose="02020603050405020304" pitchFamily="18" charset="0"/>
            </a:rPr>
            <a:t> : </a:t>
          </a:r>
          <a:r>
            <a:rPr lang="fr-FR" sz="1600" b="0" i="0" kern="1200" dirty="0">
              <a:latin typeface="Times New Roman" panose="02020603050405020304" pitchFamily="18" charset="0"/>
              <a:cs typeface="Times New Roman" panose="02020603050405020304" pitchFamily="18" charset="0"/>
            </a:rPr>
            <a:t>Diviser chaque phrase ou segment en mots ou en "</a:t>
          </a:r>
          <a:r>
            <a:rPr lang="fr-FR" sz="1600" b="0" i="0" kern="1200" dirty="0" err="1">
              <a:latin typeface="Times New Roman" panose="02020603050405020304" pitchFamily="18" charset="0"/>
              <a:cs typeface="Times New Roman" panose="02020603050405020304" pitchFamily="18" charset="0"/>
            </a:rPr>
            <a:t>tokens</a:t>
          </a:r>
          <a:r>
            <a:rPr lang="fr-FR" sz="1600" b="0" i="0" kern="1200" dirty="0">
              <a:latin typeface="Times New Roman" panose="02020603050405020304" pitchFamily="18" charset="0"/>
              <a:cs typeface="Times New Roman" panose="02020603050405020304" pitchFamily="18" charset="0"/>
            </a:rPr>
            <a:t>" individuels. Cela permet de traiter chaque mot comme une unité distincte pour l'analyse ultérieure.</a:t>
          </a:r>
          <a:endParaRPr lang="fr-FR" sz="1600" kern="1200" dirty="0">
            <a:latin typeface="Times New Roman" panose="02020603050405020304" pitchFamily="18" charset="0"/>
            <a:cs typeface="Times New Roman" panose="02020603050405020304" pitchFamily="18" charset="0"/>
          </a:endParaRPr>
        </a:p>
      </dsp:txBody>
      <dsp:txXfrm>
        <a:off x="27096" y="626832"/>
        <a:ext cx="10560774" cy="500863"/>
      </dsp:txXfrm>
    </dsp:sp>
    <dsp:sp modelId="{65EBADDC-8780-4F16-81F3-6EE7B440E931}">
      <dsp:nvSpPr>
        <dsp:cNvPr id="0" name=""/>
        <dsp:cNvSpPr/>
      </dsp:nvSpPr>
      <dsp:spPr>
        <a:xfrm>
          <a:off x="0" y="1161160"/>
          <a:ext cx="10614966" cy="55505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b="1" i="0" kern="1200" dirty="0">
              <a:highlight>
                <a:srgbClr val="000080"/>
              </a:highlight>
              <a:latin typeface="Times New Roman" panose="02020603050405020304" pitchFamily="18" charset="0"/>
              <a:cs typeface="Times New Roman" panose="02020603050405020304" pitchFamily="18" charset="0"/>
            </a:rPr>
            <a:t>Lemmatisation ou racinisation </a:t>
          </a:r>
          <a:r>
            <a:rPr lang="fr-FR" sz="1600" kern="1200" dirty="0">
              <a:highlight>
                <a:srgbClr val="000080"/>
              </a:highlight>
              <a:latin typeface="Times New Roman" panose="02020603050405020304" pitchFamily="18" charset="0"/>
              <a:cs typeface="Times New Roman" panose="02020603050405020304" pitchFamily="18" charset="0"/>
            </a:rPr>
            <a:t> </a:t>
          </a:r>
          <a:r>
            <a:rPr lang="fr-FR" sz="1600" kern="1200" dirty="0">
              <a:latin typeface="Times New Roman" panose="02020603050405020304" pitchFamily="18" charset="0"/>
              <a:cs typeface="Times New Roman" panose="02020603050405020304" pitchFamily="18" charset="0"/>
            </a:rPr>
            <a:t>: </a:t>
          </a:r>
          <a:r>
            <a:rPr lang="fr-FR" sz="1600" b="0" i="0" kern="1200" dirty="0">
              <a:latin typeface="Times New Roman" panose="02020603050405020304" pitchFamily="18" charset="0"/>
              <a:cs typeface="Times New Roman" panose="02020603050405020304" pitchFamily="18" charset="0"/>
            </a:rPr>
            <a:t>Réduire les mots à leur forme de base (lemme) ou à leur racine, afin de normaliser le texte et de regrouper les variantes de mots similaires.</a:t>
          </a:r>
          <a:endParaRPr lang="fr-FR" sz="1600" kern="1200" dirty="0">
            <a:latin typeface="Times New Roman" panose="02020603050405020304" pitchFamily="18" charset="0"/>
            <a:cs typeface="Times New Roman" panose="02020603050405020304" pitchFamily="18" charset="0"/>
          </a:endParaRPr>
        </a:p>
      </dsp:txBody>
      <dsp:txXfrm>
        <a:off x="27096" y="1188256"/>
        <a:ext cx="10560774" cy="500863"/>
      </dsp:txXfrm>
    </dsp:sp>
    <dsp:sp modelId="{9BF0FD54-1016-4263-B129-CAA1FD15B5B0}">
      <dsp:nvSpPr>
        <dsp:cNvPr id="0" name=""/>
        <dsp:cNvSpPr/>
      </dsp:nvSpPr>
      <dsp:spPr>
        <a:xfrm>
          <a:off x="0" y="1778106"/>
          <a:ext cx="10614966" cy="63149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b="1" i="0" kern="1200" dirty="0">
              <a:highlight>
                <a:srgbClr val="000080"/>
              </a:highlight>
              <a:latin typeface="Times New Roman" panose="02020603050405020304" pitchFamily="18" charset="0"/>
              <a:cs typeface="Times New Roman" panose="02020603050405020304" pitchFamily="18" charset="0"/>
            </a:rPr>
            <a:t> Identification des entités nommées (NER): </a:t>
          </a:r>
          <a:r>
            <a:rPr lang="fr-FR" sz="1600" b="0" i="0" kern="1200" dirty="0">
              <a:latin typeface="Times New Roman" panose="02020603050405020304" pitchFamily="18" charset="0"/>
              <a:cs typeface="Times New Roman" panose="02020603050405020304" pitchFamily="18" charset="0"/>
            </a:rPr>
            <a:t>Utiliser des techniques de NER pour repérer et étiqueter les entités importantes dans le texte, telles que les noms de personnes, d'organisations, de lieux, etc. Ces entités peuvent être utilisées comme sujets ou objets dans l'extraction des faits.</a:t>
          </a:r>
          <a:endParaRPr lang="fr-FR" sz="1600" kern="1200" dirty="0">
            <a:latin typeface="Times New Roman" panose="02020603050405020304" pitchFamily="18" charset="0"/>
            <a:cs typeface="Times New Roman" panose="02020603050405020304" pitchFamily="18" charset="0"/>
          </a:endParaRPr>
        </a:p>
      </dsp:txBody>
      <dsp:txXfrm>
        <a:off x="30827" y="1808933"/>
        <a:ext cx="10553312" cy="569843"/>
      </dsp:txXfrm>
    </dsp:sp>
    <dsp:sp modelId="{D27863CE-CEBE-433A-8B5E-88C432126BAC}">
      <dsp:nvSpPr>
        <dsp:cNvPr id="0" name=""/>
        <dsp:cNvSpPr/>
      </dsp:nvSpPr>
      <dsp:spPr>
        <a:xfrm>
          <a:off x="0" y="2462347"/>
          <a:ext cx="10614966" cy="55505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b="1" i="0" kern="1200" dirty="0">
              <a:highlight>
                <a:srgbClr val="000080"/>
              </a:highlight>
              <a:latin typeface="Times New Roman" panose="02020603050405020304" pitchFamily="18" charset="0"/>
              <a:cs typeface="Times New Roman" panose="02020603050405020304" pitchFamily="18" charset="0"/>
            </a:rPr>
            <a:t>Analyse grammaticale </a:t>
          </a:r>
          <a:r>
            <a:rPr lang="fr-FR" sz="1600" b="1" i="0" kern="1200" dirty="0">
              <a:latin typeface="Times New Roman" panose="02020603050405020304" pitchFamily="18" charset="0"/>
              <a:cs typeface="Times New Roman" panose="02020603050405020304" pitchFamily="18" charset="0"/>
            </a:rPr>
            <a:t>: </a:t>
          </a:r>
          <a:r>
            <a:rPr lang="fr-FR" sz="1600" b="0" i="0" kern="1200" dirty="0">
              <a:latin typeface="Times New Roman" panose="02020603050405020304" pitchFamily="18" charset="0"/>
              <a:cs typeface="Times New Roman" panose="02020603050405020304" pitchFamily="18" charset="0"/>
            </a:rPr>
            <a:t>Analyser la structure grammaticale des phrases pour identifier les relations syntaxiques entre les mots. Cela peut aider à déterminer les prédicats qui expriment les relations entre les sujets et les objets.</a:t>
          </a:r>
          <a:endParaRPr lang="fr-FR" sz="1600" kern="1200" dirty="0">
            <a:latin typeface="Times New Roman" panose="02020603050405020304" pitchFamily="18" charset="0"/>
            <a:cs typeface="Times New Roman" panose="02020603050405020304" pitchFamily="18" charset="0"/>
          </a:endParaRPr>
        </a:p>
      </dsp:txBody>
      <dsp:txXfrm>
        <a:off x="27096" y="2489443"/>
        <a:ext cx="10560774" cy="500863"/>
      </dsp:txXfrm>
    </dsp:sp>
    <dsp:sp modelId="{BE45266A-30FD-429A-B1C6-138B96DAAF7F}">
      <dsp:nvSpPr>
        <dsp:cNvPr id="0" name=""/>
        <dsp:cNvSpPr/>
      </dsp:nvSpPr>
      <dsp:spPr>
        <a:xfrm>
          <a:off x="0" y="3086953"/>
          <a:ext cx="10614966" cy="55505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b="1" i="0" kern="1200" dirty="0">
              <a:highlight>
                <a:srgbClr val="000080"/>
              </a:highlight>
              <a:latin typeface="Times New Roman" panose="02020603050405020304" pitchFamily="18" charset="0"/>
              <a:cs typeface="Times New Roman" panose="02020603050405020304" pitchFamily="18" charset="0"/>
            </a:rPr>
            <a:t>Extraction de phrases clés </a:t>
          </a:r>
          <a:r>
            <a:rPr lang="fr-FR" sz="1600" b="1" kern="1200" dirty="0">
              <a:highlight>
                <a:srgbClr val="000080"/>
              </a:highlight>
              <a:latin typeface="Times New Roman" panose="02020603050405020304" pitchFamily="18" charset="0"/>
              <a:cs typeface="Times New Roman" panose="02020603050405020304" pitchFamily="18" charset="0"/>
            </a:rPr>
            <a:t> </a:t>
          </a:r>
          <a:r>
            <a:rPr lang="fr-FR" sz="1600" b="1" kern="1200" dirty="0">
              <a:latin typeface="Times New Roman" panose="02020603050405020304" pitchFamily="18" charset="0"/>
              <a:cs typeface="Times New Roman" panose="02020603050405020304" pitchFamily="18" charset="0"/>
            </a:rPr>
            <a:t>: </a:t>
          </a:r>
          <a:r>
            <a:rPr lang="fr-FR" sz="1600" b="0" i="0" kern="1200" dirty="0">
              <a:latin typeface="Times New Roman" panose="02020603050405020304" pitchFamily="18" charset="0"/>
              <a:cs typeface="Times New Roman" panose="02020603050405020304" pitchFamily="18" charset="0"/>
            </a:rPr>
            <a:t>Identifier les phrases les plus importantes ou les plus représentatives du texte, qui contiennent probablement les informations les plus pertinentes pour l'extraction des faits.</a:t>
          </a:r>
          <a:endParaRPr lang="fr-FR" sz="1600" kern="1200" dirty="0">
            <a:latin typeface="Times New Roman" panose="02020603050405020304" pitchFamily="18" charset="0"/>
            <a:cs typeface="Times New Roman" panose="02020603050405020304" pitchFamily="18" charset="0"/>
          </a:endParaRPr>
        </a:p>
      </dsp:txBody>
      <dsp:txXfrm>
        <a:off x="27096" y="3114049"/>
        <a:ext cx="10560774" cy="5008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18EF9C-83EB-4AD3-94B5-6320FC44D9E0}">
      <dsp:nvSpPr>
        <dsp:cNvPr id="0" name=""/>
        <dsp:cNvSpPr/>
      </dsp:nvSpPr>
      <dsp:spPr>
        <a:xfrm>
          <a:off x="0" y="18696"/>
          <a:ext cx="5556487" cy="730080"/>
        </a:xfrm>
        <a:prstGeom prst="roundRect">
          <a:avLst/>
        </a:prstGeom>
        <a:solidFill>
          <a:schemeClr val="accent1">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fr-FR" sz="2400" b="1" i="0" kern="1200" dirty="0">
              <a:latin typeface="Times New Roman" panose="02020603050405020304" pitchFamily="18" charset="0"/>
              <a:cs typeface="Times New Roman" panose="02020603050405020304" pitchFamily="18" charset="0"/>
            </a:rPr>
            <a:t>Explication du code pour l’extraction</a:t>
          </a:r>
          <a:endParaRPr lang="fr-FR" sz="2400" kern="1200" dirty="0">
            <a:latin typeface="Times New Roman" panose="02020603050405020304" pitchFamily="18" charset="0"/>
            <a:cs typeface="Times New Roman" panose="02020603050405020304" pitchFamily="18" charset="0"/>
          </a:endParaRPr>
        </a:p>
      </dsp:txBody>
      <dsp:txXfrm>
        <a:off x="35640" y="54336"/>
        <a:ext cx="5485207" cy="6588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18EF9C-83EB-4AD3-94B5-6320FC44D9E0}">
      <dsp:nvSpPr>
        <dsp:cNvPr id="0" name=""/>
        <dsp:cNvSpPr/>
      </dsp:nvSpPr>
      <dsp:spPr>
        <a:xfrm>
          <a:off x="0" y="18696"/>
          <a:ext cx="5556487" cy="730080"/>
        </a:xfrm>
        <a:prstGeom prst="roundRect">
          <a:avLst/>
        </a:prstGeom>
        <a:solidFill>
          <a:schemeClr val="accent1">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fr-FR" sz="2400" b="1" i="0" kern="1200" dirty="0">
              <a:latin typeface="Times New Roman" panose="02020603050405020304" pitchFamily="18" charset="0"/>
              <a:cs typeface="Times New Roman" panose="02020603050405020304" pitchFamily="18" charset="0"/>
            </a:rPr>
            <a:t>Explication du code pour l’extraction</a:t>
          </a:r>
          <a:endParaRPr lang="fr-FR" sz="2400" kern="1200" dirty="0">
            <a:latin typeface="Times New Roman" panose="02020603050405020304" pitchFamily="18" charset="0"/>
            <a:cs typeface="Times New Roman" panose="02020603050405020304" pitchFamily="18" charset="0"/>
          </a:endParaRPr>
        </a:p>
      </dsp:txBody>
      <dsp:txXfrm>
        <a:off x="35640" y="54336"/>
        <a:ext cx="5485207" cy="658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3EAA5A-8D82-4295-8CC6-21BCFCAA0C6B}">
      <dsp:nvSpPr>
        <dsp:cNvPr id="0" name=""/>
        <dsp:cNvSpPr/>
      </dsp:nvSpPr>
      <dsp:spPr>
        <a:xfrm>
          <a:off x="0" y="487"/>
          <a:ext cx="10591799" cy="69440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b="1" i="0" kern="1200" dirty="0">
              <a:highlight>
                <a:srgbClr val="000080"/>
              </a:highlight>
              <a:latin typeface="Times New Roman" panose="02020603050405020304" pitchFamily="18" charset="0"/>
              <a:cs typeface="Times New Roman" panose="02020603050405020304" pitchFamily="18" charset="0"/>
            </a:rPr>
            <a:t>Installation des bibliothèques nécessaires</a:t>
          </a:r>
          <a:r>
            <a:rPr lang="fr-FR" sz="1600" b="0" i="0" kern="1200" dirty="0">
              <a:highlight>
                <a:srgbClr val="000080"/>
              </a:highlight>
              <a:latin typeface="Times New Roman" panose="02020603050405020304" pitchFamily="18" charset="0"/>
              <a:cs typeface="Times New Roman" panose="02020603050405020304" pitchFamily="18" charset="0"/>
            </a:rPr>
            <a:t> </a:t>
          </a:r>
          <a:r>
            <a:rPr lang="fr-FR" sz="1600" b="0" i="0" kern="1200" dirty="0">
              <a:latin typeface="Times New Roman" panose="02020603050405020304" pitchFamily="18" charset="0"/>
              <a:cs typeface="Times New Roman" panose="02020603050405020304" pitchFamily="18" charset="0"/>
            </a:rPr>
            <a:t>: Les bibliothèques requises telles que </a:t>
          </a:r>
          <a:r>
            <a:rPr lang="fr-FR" sz="1600" b="0" i="0" kern="1200" dirty="0" err="1">
              <a:latin typeface="Times New Roman" panose="02020603050405020304" pitchFamily="18" charset="0"/>
              <a:cs typeface="Times New Roman" panose="02020603050405020304" pitchFamily="18" charset="0"/>
            </a:rPr>
            <a:t>spaCy</a:t>
          </a:r>
          <a:r>
            <a:rPr lang="fr-FR" sz="1600" b="0" i="0" kern="1200" dirty="0">
              <a:latin typeface="Times New Roman" panose="02020603050405020304" pitchFamily="18" charset="0"/>
              <a:cs typeface="Times New Roman" panose="02020603050405020304" pitchFamily="18" charset="0"/>
            </a:rPr>
            <a:t>, NLTK et newspaper3k sont installées pour le traitement du langage naturel, le scraping web et d'autres opérations.</a:t>
          </a:r>
          <a:endParaRPr lang="fr-FR" sz="1600" kern="1200" dirty="0">
            <a:latin typeface="Times New Roman" panose="02020603050405020304" pitchFamily="18" charset="0"/>
            <a:cs typeface="Times New Roman" panose="02020603050405020304" pitchFamily="18" charset="0"/>
          </a:endParaRPr>
        </a:p>
      </dsp:txBody>
      <dsp:txXfrm>
        <a:off x="33898" y="34385"/>
        <a:ext cx="10524003" cy="626605"/>
      </dsp:txXfrm>
    </dsp:sp>
    <dsp:sp modelId="{BE149367-257C-46F8-A484-36CCB884E9ED}">
      <dsp:nvSpPr>
        <dsp:cNvPr id="0" name=""/>
        <dsp:cNvSpPr/>
      </dsp:nvSpPr>
      <dsp:spPr>
        <a:xfrm>
          <a:off x="0" y="706842"/>
          <a:ext cx="10591799" cy="69440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b="1" i="0" kern="1200" dirty="0">
              <a:highlight>
                <a:srgbClr val="000080"/>
              </a:highlight>
              <a:latin typeface="Times New Roman" panose="02020603050405020304" pitchFamily="18" charset="0"/>
              <a:cs typeface="Times New Roman" panose="02020603050405020304" pitchFamily="18" charset="0"/>
            </a:rPr>
            <a:t>Scraping des articles</a:t>
          </a:r>
          <a:r>
            <a:rPr lang="fr-FR" sz="1600" b="0" i="0" kern="1200" dirty="0">
              <a:highlight>
                <a:srgbClr val="000080"/>
              </a:highlight>
              <a:latin typeface="Times New Roman" panose="02020603050405020304" pitchFamily="18" charset="0"/>
              <a:cs typeface="Times New Roman" panose="02020603050405020304" pitchFamily="18" charset="0"/>
            </a:rPr>
            <a:t> </a:t>
          </a:r>
          <a:r>
            <a:rPr lang="fr-FR" sz="1600" b="0" i="0" kern="1200" dirty="0">
              <a:latin typeface="Times New Roman" panose="02020603050405020304" pitchFamily="18" charset="0"/>
              <a:cs typeface="Times New Roman" panose="02020603050405020304" pitchFamily="18" charset="0"/>
            </a:rPr>
            <a:t>: Le code commence par le scraping des articles à partir d'un site web donné, en utilisant la bibliothèque newspaper3k. Les données des articles sont récupérées, y compris le titre, le contenu, la date de publication et les auteurs.</a:t>
          </a:r>
          <a:endParaRPr lang="fr-FR" sz="1600" kern="1200" dirty="0">
            <a:latin typeface="Times New Roman" panose="02020603050405020304" pitchFamily="18" charset="0"/>
            <a:cs typeface="Times New Roman" panose="02020603050405020304" pitchFamily="18" charset="0"/>
          </a:endParaRPr>
        </a:p>
      </dsp:txBody>
      <dsp:txXfrm>
        <a:off x="33898" y="740740"/>
        <a:ext cx="10524003" cy="626605"/>
      </dsp:txXfrm>
    </dsp:sp>
    <dsp:sp modelId="{B9A5A1CA-F8F9-46E2-94CB-2A39CAE7A571}">
      <dsp:nvSpPr>
        <dsp:cNvPr id="0" name=""/>
        <dsp:cNvSpPr/>
      </dsp:nvSpPr>
      <dsp:spPr>
        <a:xfrm>
          <a:off x="0" y="1387780"/>
          <a:ext cx="10591799" cy="69440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b="1" i="0" kern="1200" dirty="0">
              <a:highlight>
                <a:srgbClr val="000080"/>
              </a:highlight>
              <a:latin typeface="Times New Roman" panose="02020603050405020304" pitchFamily="18" charset="0"/>
              <a:cs typeface="Times New Roman" panose="02020603050405020304" pitchFamily="18" charset="0"/>
            </a:rPr>
            <a:t>Analyse linguistique avec </a:t>
          </a:r>
          <a:r>
            <a:rPr lang="fr-FR" sz="1600" b="1" i="0" kern="1200" dirty="0" err="1">
              <a:highlight>
                <a:srgbClr val="000080"/>
              </a:highlight>
              <a:latin typeface="Times New Roman" panose="02020603050405020304" pitchFamily="18" charset="0"/>
              <a:cs typeface="Times New Roman" panose="02020603050405020304" pitchFamily="18" charset="0"/>
            </a:rPr>
            <a:t>spaCy</a:t>
          </a:r>
          <a:r>
            <a:rPr lang="fr-FR" sz="1600" b="0" i="0" kern="1200" dirty="0">
              <a:highlight>
                <a:srgbClr val="000080"/>
              </a:highlight>
              <a:latin typeface="Times New Roman" panose="02020603050405020304" pitchFamily="18" charset="0"/>
              <a:cs typeface="Times New Roman" panose="02020603050405020304" pitchFamily="18" charset="0"/>
            </a:rPr>
            <a:t> </a:t>
          </a:r>
          <a:r>
            <a:rPr lang="fr-FR" sz="1600" b="0" i="0" kern="1200" dirty="0">
              <a:latin typeface="Times New Roman" panose="02020603050405020304" pitchFamily="18" charset="0"/>
              <a:cs typeface="Times New Roman" panose="02020603050405020304" pitchFamily="18" charset="0"/>
            </a:rPr>
            <a:t>: Les données textuelles sont analysées avec le modèle de langue française pré-entraîné de </a:t>
          </a:r>
          <a:r>
            <a:rPr lang="fr-FR" sz="1600" b="0" i="0" kern="1200" dirty="0" err="1">
              <a:latin typeface="Times New Roman" panose="02020603050405020304" pitchFamily="18" charset="0"/>
              <a:cs typeface="Times New Roman" panose="02020603050405020304" pitchFamily="18" charset="0"/>
            </a:rPr>
            <a:t>spaCy</a:t>
          </a:r>
          <a:r>
            <a:rPr lang="fr-FR" sz="1600" b="0" i="0" kern="1200" dirty="0">
              <a:latin typeface="Times New Roman" panose="02020603050405020304" pitchFamily="18" charset="0"/>
              <a:cs typeface="Times New Roman" panose="02020603050405020304" pitchFamily="18" charset="0"/>
            </a:rPr>
            <a:t> pour extraire des triplets sujet-verbe-objet à partir du contenu des articles.</a:t>
          </a:r>
          <a:endParaRPr lang="fr-FR" sz="1600" kern="1200" dirty="0">
            <a:latin typeface="Times New Roman" panose="02020603050405020304" pitchFamily="18" charset="0"/>
            <a:cs typeface="Times New Roman" panose="02020603050405020304" pitchFamily="18" charset="0"/>
          </a:endParaRPr>
        </a:p>
      </dsp:txBody>
      <dsp:txXfrm>
        <a:off x="33898" y="1421678"/>
        <a:ext cx="10524003" cy="626605"/>
      </dsp:txXfrm>
    </dsp:sp>
    <dsp:sp modelId="{45544ED4-E6C3-4153-823B-FCE5DDCACAE7}">
      <dsp:nvSpPr>
        <dsp:cNvPr id="0" name=""/>
        <dsp:cNvSpPr/>
      </dsp:nvSpPr>
      <dsp:spPr>
        <a:xfrm>
          <a:off x="0" y="2119552"/>
          <a:ext cx="10591799" cy="69440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b="1" i="0" kern="1200" dirty="0">
              <a:highlight>
                <a:srgbClr val="000080"/>
              </a:highlight>
              <a:latin typeface="Times New Roman" panose="02020603050405020304" pitchFamily="18" charset="0"/>
              <a:cs typeface="Times New Roman" panose="02020603050405020304" pitchFamily="18" charset="0"/>
            </a:rPr>
            <a:t>Détection d'incohérence</a:t>
          </a:r>
          <a:r>
            <a:rPr lang="fr-FR" sz="1600" b="0" i="0" kern="1200" dirty="0">
              <a:highlight>
                <a:srgbClr val="000080"/>
              </a:highlight>
              <a:latin typeface="Times New Roman" panose="02020603050405020304" pitchFamily="18" charset="0"/>
              <a:cs typeface="Times New Roman" panose="02020603050405020304" pitchFamily="18" charset="0"/>
            </a:rPr>
            <a:t> </a:t>
          </a:r>
          <a:r>
            <a:rPr lang="fr-FR" sz="1600" b="0" i="0" kern="1200" dirty="0">
              <a:latin typeface="Times New Roman" panose="02020603050405020304" pitchFamily="18" charset="0"/>
              <a:cs typeface="Times New Roman" panose="02020603050405020304" pitchFamily="18" charset="0"/>
            </a:rPr>
            <a:t>: Une fonction est définie pour détecter les incohérences dans le contenu des articles. Cela inclut la vérification de la grammaire, de l'orthographe et de la cohérence thématique du texte.</a:t>
          </a:r>
          <a:endParaRPr lang="fr-FR" sz="1600" kern="1200" dirty="0">
            <a:latin typeface="Times New Roman" panose="02020603050405020304" pitchFamily="18" charset="0"/>
            <a:cs typeface="Times New Roman" panose="02020603050405020304" pitchFamily="18" charset="0"/>
          </a:endParaRPr>
        </a:p>
      </dsp:txBody>
      <dsp:txXfrm>
        <a:off x="33898" y="2153450"/>
        <a:ext cx="10524003" cy="626605"/>
      </dsp:txXfrm>
    </dsp:sp>
    <dsp:sp modelId="{B0C4DAB5-9730-4FED-BE7F-6EB6F035D9EB}">
      <dsp:nvSpPr>
        <dsp:cNvPr id="0" name=""/>
        <dsp:cNvSpPr/>
      </dsp:nvSpPr>
      <dsp:spPr>
        <a:xfrm>
          <a:off x="0" y="2825907"/>
          <a:ext cx="10591799" cy="69440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b="1" i="0" kern="1200" dirty="0">
              <a:highlight>
                <a:srgbClr val="000080"/>
              </a:highlight>
              <a:latin typeface="Times New Roman" panose="02020603050405020304" pitchFamily="18" charset="0"/>
              <a:cs typeface="Times New Roman" panose="02020603050405020304" pitchFamily="18" charset="0"/>
            </a:rPr>
            <a:t>Équilibrage du dataset</a:t>
          </a:r>
          <a:r>
            <a:rPr lang="fr-FR" sz="1600" b="0" i="0" kern="1200" dirty="0">
              <a:highlight>
                <a:srgbClr val="000080"/>
              </a:highlight>
              <a:latin typeface="Times New Roman" panose="02020603050405020304" pitchFamily="18" charset="0"/>
              <a:cs typeface="Times New Roman" panose="02020603050405020304" pitchFamily="18" charset="0"/>
            </a:rPr>
            <a:t> </a:t>
          </a:r>
          <a:r>
            <a:rPr lang="fr-FR" sz="1600" b="0" i="0" kern="1200" dirty="0">
              <a:latin typeface="Times New Roman" panose="02020603050405020304" pitchFamily="18" charset="0"/>
              <a:cs typeface="Times New Roman" panose="02020603050405020304" pitchFamily="18" charset="0"/>
            </a:rPr>
            <a:t>: Les articles sont étiquetés comme cohérents ou incohérents en fonction des résultats de la détection d'incohérences. Ensuite, un dataset équilibré est créé en sélectionnant un sous-ensemble aléatoire de données cohérentes pour égaler le nombre de données incohérentes.</a:t>
          </a:r>
          <a:endParaRPr lang="fr-FR" sz="1600" kern="1200" dirty="0">
            <a:latin typeface="Times New Roman" panose="02020603050405020304" pitchFamily="18" charset="0"/>
            <a:cs typeface="Times New Roman" panose="02020603050405020304" pitchFamily="18" charset="0"/>
          </a:endParaRPr>
        </a:p>
      </dsp:txBody>
      <dsp:txXfrm>
        <a:off x="33898" y="2859805"/>
        <a:ext cx="10524003" cy="626605"/>
      </dsp:txXfrm>
    </dsp:sp>
    <dsp:sp modelId="{AD7A608E-F2C4-48C1-A630-8AD256172321}">
      <dsp:nvSpPr>
        <dsp:cNvPr id="0" name=""/>
        <dsp:cNvSpPr/>
      </dsp:nvSpPr>
      <dsp:spPr>
        <a:xfrm>
          <a:off x="0" y="3532262"/>
          <a:ext cx="10591799" cy="69440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b="1" i="0" kern="1200" dirty="0">
              <a:highlight>
                <a:srgbClr val="000080"/>
              </a:highlight>
              <a:latin typeface="Times New Roman" panose="02020603050405020304" pitchFamily="18" charset="0"/>
              <a:cs typeface="Times New Roman" panose="02020603050405020304" pitchFamily="18" charset="0"/>
            </a:rPr>
            <a:t>Sauvegarde du dataset</a:t>
          </a:r>
          <a:r>
            <a:rPr lang="fr-FR" sz="1600" b="0" i="0" kern="1200" dirty="0">
              <a:highlight>
                <a:srgbClr val="000080"/>
              </a:highlight>
              <a:latin typeface="Times New Roman" panose="02020603050405020304" pitchFamily="18" charset="0"/>
              <a:cs typeface="Times New Roman" panose="02020603050405020304" pitchFamily="18" charset="0"/>
            </a:rPr>
            <a:t> </a:t>
          </a:r>
          <a:r>
            <a:rPr lang="fr-FR" sz="1600" b="0" i="0" kern="1200" dirty="0">
              <a:latin typeface="Times New Roman" panose="02020603050405020304" pitchFamily="18" charset="0"/>
              <a:cs typeface="Times New Roman" panose="02020603050405020304" pitchFamily="18" charset="0"/>
            </a:rPr>
            <a:t>: Le nouveau dataset avec les étiquettes équilibrées est enregistré dans un fichier Excel.</a:t>
          </a:r>
          <a:endParaRPr lang="fr-FR" sz="1600" kern="1200" dirty="0">
            <a:latin typeface="Times New Roman" panose="02020603050405020304" pitchFamily="18" charset="0"/>
            <a:cs typeface="Times New Roman" panose="02020603050405020304" pitchFamily="18" charset="0"/>
          </a:endParaRPr>
        </a:p>
      </dsp:txBody>
      <dsp:txXfrm>
        <a:off x="33898" y="3566160"/>
        <a:ext cx="10524003" cy="62660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18EF9C-83EB-4AD3-94B5-6320FC44D9E0}">
      <dsp:nvSpPr>
        <dsp:cNvPr id="0" name=""/>
        <dsp:cNvSpPr/>
      </dsp:nvSpPr>
      <dsp:spPr>
        <a:xfrm>
          <a:off x="0" y="18696"/>
          <a:ext cx="5556487" cy="730080"/>
        </a:xfrm>
        <a:prstGeom prst="roundRect">
          <a:avLst/>
        </a:prstGeom>
        <a:solidFill>
          <a:schemeClr val="accent1">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fr-FR" sz="2400" b="1" i="0" kern="1200" dirty="0" smtClean="0"/>
            <a:t>Les </a:t>
          </a:r>
          <a:r>
            <a:rPr lang="fr-FR" sz="2400" b="1" i="0" kern="1200" dirty="0" err="1" smtClean="0"/>
            <a:t>Fake</a:t>
          </a:r>
          <a:r>
            <a:rPr lang="fr-FR" sz="2400" b="1" i="0" kern="1200" dirty="0" smtClean="0"/>
            <a:t> news</a:t>
          </a:r>
          <a:endParaRPr lang="fr-FR" sz="2400" kern="1200" dirty="0">
            <a:latin typeface="Times New Roman" panose="02020603050405020304" pitchFamily="18" charset="0"/>
            <a:cs typeface="Times New Roman" panose="02020603050405020304" pitchFamily="18" charset="0"/>
          </a:endParaRPr>
        </a:p>
      </dsp:txBody>
      <dsp:txXfrm>
        <a:off x="35640" y="54336"/>
        <a:ext cx="5485207" cy="6588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18EF9C-83EB-4AD3-94B5-6320FC44D9E0}">
      <dsp:nvSpPr>
        <dsp:cNvPr id="0" name=""/>
        <dsp:cNvSpPr/>
      </dsp:nvSpPr>
      <dsp:spPr>
        <a:xfrm>
          <a:off x="0" y="18696"/>
          <a:ext cx="5556487" cy="730080"/>
        </a:xfrm>
        <a:prstGeom prst="roundRect">
          <a:avLst/>
        </a:prstGeom>
        <a:solidFill>
          <a:schemeClr val="accent1">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fr-FR" sz="2400" b="1" i="0" kern="1200" dirty="0" smtClean="0"/>
            <a:t>les </a:t>
          </a:r>
          <a:r>
            <a:rPr lang="fr-FR" sz="2400" b="1" i="0" kern="1200" dirty="0" err="1" smtClean="0"/>
            <a:t>Fake</a:t>
          </a:r>
          <a:r>
            <a:rPr lang="fr-FR" sz="2400" b="1" i="0" kern="1200" dirty="0" smtClean="0"/>
            <a:t> news</a:t>
          </a:r>
          <a:endParaRPr lang="fr-FR" sz="2400" kern="1200" dirty="0">
            <a:latin typeface="Times New Roman" panose="02020603050405020304" pitchFamily="18" charset="0"/>
            <a:cs typeface="Times New Roman" panose="02020603050405020304" pitchFamily="18" charset="0"/>
          </a:endParaRPr>
        </a:p>
      </dsp:txBody>
      <dsp:txXfrm>
        <a:off x="35640" y="54336"/>
        <a:ext cx="5485207" cy="6588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11DBF-5AB4-48DA-9781-2F2F28B769DF}" type="datetimeFigureOut">
              <a:rPr lang="fr-FR" smtClean="0"/>
              <a:t>16/05/2024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7E5D3-F464-4AE4-9B19-73672130F75B}" type="slidenum">
              <a:rPr lang="fr-FR" smtClean="0"/>
              <a:t>‹N°›</a:t>
            </a:fld>
            <a:endParaRPr lang="fr-FR"/>
          </a:p>
        </p:txBody>
      </p:sp>
    </p:spTree>
    <p:extLst>
      <p:ext uri="{BB962C8B-B14F-4D97-AF65-F5344CB8AC3E}">
        <p14:creationId xmlns:p14="http://schemas.microsoft.com/office/powerpoint/2010/main" val="961359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D7E5D3-F464-4AE4-9B19-73672130F75B}" type="slidenum">
              <a:rPr lang="fr-FR" smtClean="0"/>
              <a:t>7</a:t>
            </a:fld>
            <a:endParaRPr lang="fr-FR"/>
          </a:p>
        </p:txBody>
      </p:sp>
    </p:spTree>
    <p:extLst>
      <p:ext uri="{BB962C8B-B14F-4D97-AF65-F5344CB8AC3E}">
        <p14:creationId xmlns:p14="http://schemas.microsoft.com/office/powerpoint/2010/main" val="3653594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D7E5D3-F464-4AE4-9B19-73672130F75B}" type="slidenum">
              <a:rPr lang="fr-FR" smtClean="0"/>
              <a:t>13</a:t>
            </a:fld>
            <a:endParaRPr lang="fr-FR"/>
          </a:p>
        </p:txBody>
      </p:sp>
    </p:spTree>
    <p:extLst>
      <p:ext uri="{BB962C8B-B14F-4D97-AF65-F5344CB8AC3E}">
        <p14:creationId xmlns:p14="http://schemas.microsoft.com/office/powerpoint/2010/main" val="4267238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D7E5D3-F464-4AE4-9B19-73672130F75B}" type="slidenum">
              <a:rPr lang="fr-FR" smtClean="0"/>
              <a:t>25</a:t>
            </a:fld>
            <a:endParaRPr lang="fr-FR"/>
          </a:p>
        </p:txBody>
      </p:sp>
    </p:spTree>
    <p:extLst>
      <p:ext uri="{BB962C8B-B14F-4D97-AF65-F5344CB8AC3E}">
        <p14:creationId xmlns:p14="http://schemas.microsoft.com/office/powerpoint/2010/main" val="29970108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fr-FR" smtClean="0"/>
              <a:t>Modifiez le style du titre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Modifier le style des sous-titres du masque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451CDF8-B3F0-43A9-B204-F246E70F8B6A}" type="datetimeFigureOut">
              <a:rPr lang="fr-FR" smtClean="0"/>
              <a:t>16/05/2024</a:t>
            </a:fld>
            <a:endParaRPr lang="fr-FR"/>
          </a:p>
        </p:txBody>
      </p:sp>
      <p:sp>
        <p:nvSpPr>
          <p:cNvPr id="5" name="Footer Placeholder 4"/>
          <p:cNvSpPr>
            <a:spLocks noGrp="1"/>
          </p:cNvSpPr>
          <p:nvPr>
            <p:ph type="ftr" sz="quarter" idx="11"/>
          </p:nvPr>
        </p:nvSpPr>
        <p:spPr>
          <a:xfrm>
            <a:off x="2692397" y="5037663"/>
            <a:ext cx="5214635" cy="279400"/>
          </a:xfrm>
        </p:spPr>
        <p:txBody>
          <a:bodyPr/>
          <a:lstStyle/>
          <a:p>
            <a:endParaRPr lang="fr-FR"/>
          </a:p>
        </p:txBody>
      </p:sp>
      <p:sp>
        <p:nvSpPr>
          <p:cNvPr id="6" name="Slide Number Placeholder 5"/>
          <p:cNvSpPr>
            <a:spLocks noGrp="1"/>
          </p:cNvSpPr>
          <p:nvPr>
            <p:ph type="sldNum" sz="quarter" idx="12"/>
          </p:nvPr>
        </p:nvSpPr>
        <p:spPr>
          <a:xfrm>
            <a:off x="8956900" y="5037663"/>
            <a:ext cx="551167" cy="279400"/>
          </a:xfrm>
        </p:spPr>
        <p:txBody>
          <a:bodyPr/>
          <a:lstStyle/>
          <a:p>
            <a:fld id="{3E6CF6E1-D024-416B-88C2-684EE8DBFA0E}" type="slidenum">
              <a:rPr lang="fr-FR" smtClean="0"/>
              <a:t>‹N°›</a:t>
            </a:fld>
            <a:endParaRPr lang="fr-FR"/>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1999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1451CDF8-B3F0-43A9-B204-F246E70F8B6A}" type="datetimeFigureOut">
              <a:rPr lang="fr-FR" smtClean="0"/>
              <a:t>16/05/2024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E6CF6E1-D024-416B-88C2-684EE8DBFA0E}" type="slidenum">
              <a:rPr lang="fr-FR" smtClean="0"/>
              <a:t>‹N°›</a:t>
            </a:fld>
            <a:endParaRPr lang="fr-FR"/>
          </a:p>
        </p:txBody>
      </p:sp>
    </p:spTree>
    <p:extLst>
      <p:ext uri="{BB962C8B-B14F-4D97-AF65-F5344CB8AC3E}">
        <p14:creationId xmlns:p14="http://schemas.microsoft.com/office/powerpoint/2010/main" val="723381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1451CDF8-B3F0-43A9-B204-F246E70F8B6A}" type="datetimeFigureOut">
              <a:rPr lang="fr-FR" smtClean="0"/>
              <a:t>16/05/2024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E6CF6E1-D024-416B-88C2-684EE8DBFA0E}" type="slidenum">
              <a:rPr lang="fr-FR" smtClean="0"/>
              <a:t>‹N°›</a:t>
            </a:fld>
            <a:endParaRPr lang="fr-FR"/>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3976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Modifier les styles du texte du masque</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1451CDF8-B3F0-43A9-B204-F246E70F8B6A}" type="datetimeFigureOut">
              <a:rPr lang="fr-FR" smtClean="0"/>
              <a:t>16/05/2024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E6CF6E1-D024-416B-88C2-684EE8DBFA0E}" type="slidenum">
              <a:rPr lang="fr-FR" smtClean="0"/>
              <a:t>‹N°›</a:t>
            </a:fld>
            <a:endParaRPr lang="fr-FR"/>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84898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1451CDF8-B3F0-43A9-B204-F246E70F8B6A}" type="datetimeFigureOut">
              <a:rPr lang="fr-FR" smtClean="0"/>
              <a:t>16/05/2024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E6CF6E1-D024-416B-88C2-684EE8DBFA0E}" type="slidenum">
              <a:rPr lang="fr-FR" smtClean="0"/>
              <a:t>‹N°›</a:t>
            </a:fld>
            <a:endParaRPr lang="fr-FR"/>
          </a:p>
        </p:txBody>
      </p:sp>
    </p:spTree>
    <p:extLst>
      <p:ext uri="{BB962C8B-B14F-4D97-AF65-F5344CB8AC3E}">
        <p14:creationId xmlns:p14="http://schemas.microsoft.com/office/powerpoint/2010/main" val="23632258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1451CDF8-B3F0-43A9-B204-F246E70F8B6A}" type="datetimeFigureOut">
              <a:rPr lang="fr-FR" smtClean="0"/>
              <a:t>16/05/2024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E6CF6E1-D024-416B-88C2-684EE8DBFA0E}" type="slidenum">
              <a:rPr lang="fr-FR" smtClean="0"/>
              <a:t>‹N°›</a:t>
            </a:fld>
            <a:endParaRPr lang="fr-FR"/>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51032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fr-FR" smtClean="0"/>
              <a:t>Modifiez le style du titre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1451CDF8-B3F0-43A9-B204-F246E70F8B6A}" type="datetimeFigureOut">
              <a:rPr lang="fr-FR" smtClean="0"/>
              <a:t>16/05/2024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E6CF6E1-D024-416B-88C2-684EE8DBFA0E}" type="slidenum">
              <a:rPr lang="fr-FR" smtClean="0"/>
              <a:t>‹N°›</a:t>
            </a:fld>
            <a:endParaRPr lang="fr-FR"/>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5402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1451CDF8-B3F0-43A9-B204-F246E70F8B6A}" type="datetimeFigureOut">
              <a:rPr lang="fr-FR" smtClean="0"/>
              <a:t>16/05/2024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E6CF6E1-D024-416B-88C2-684EE8DBFA0E}" type="slidenum">
              <a:rPr lang="fr-FR" smtClean="0"/>
              <a:t>‹N°›</a:t>
            </a:fld>
            <a:endParaRPr lang="fr-F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8725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1451CDF8-B3F0-43A9-B204-F246E70F8B6A}" type="datetimeFigureOut">
              <a:rPr lang="fr-FR" smtClean="0"/>
              <a:t>16/05/2024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E6CF6E1-D024-416B-88C2-684EE8DBFA0E}" type="slidenum">
              <a:rPr lang="fr-FR" smtClean="0"/>
              <a:t>‹N°›</a:t>
            </a:fld>
            <a:endParaRPr lang="fr-FR"/>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7506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1451CDF8-B3F0-43A9-B204-F246E70F8B6A}" type="datetimeFigureOut">
              <a:rPr lang="fr-FR" smtClean="0"/>
              <a:t>16/05/2024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E6CF6E1-D024-416B-88C2-684EE8DBFA0E}" type="slidenum">
              <a:rPr lang="fr-FR" smtClean="0"/>
              <a:t>‹N°›</a:t>
            </a:fld>
            <a:endParaRPr lang="fr-FR"/>
          </a:p>
        </p:txBody>
      </p:sp>
    </p:spTree>
    <p:extLst>
      <p:ext uri="{BB962C8B-B14F-4D97-AF65-F5344CB8AC3E}">
        <p14:creationId xmlns:p14="http://schemas.microsoft.com/office/powerpoint/2010/main" val="2785723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fr-FR" smtClean="0"/>
              <a:t>Modifiez le style du titre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1451CDF8-B3F0-43A9-B204-F246E70F8B6A}" type="datetimeFigureOut">
              <a:rPr lang="fr-FR" smtClean="0"/>
              <a:t>16/05/2024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E6CF6E1-D024-416B-88C2-684EE8DBFA0E}" type="slidenum">
              <a:rPr lang="fr-FR" smtClean="0"/>
              <a:t>‹N°›</a:t>
            </a:fld>
            <a:endParaRPr lang="fr-FR"/>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8814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1451CDF8-B3F0-43A9-B204-F246E70F8B6A}" type="datetimeFigureOut">
              <a:rPr lang="fr-FR" smtClean="0"/>
              <a:t>16/05/2024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E6CF6E1-D024-416B-88C2-684EE8DBFA0E}" type="slidenum">
              <a:rPr lang="fr-FR" smtClean="0"/>
              <a:t>‹N°›</a:t>
            </a:fld>
            <a:endParaRPr lang="fr-FR"/>
          </a:p>
        </p:txBody>
      </p:sp>
    </p:spTree>
    <p:extLst>
      <p:ext uri="{BB962C8B-B14F-4D97-AF65-F5344CB8AC3E}">
        <p14:creationId xmlns:p14="http://schemas.microsoft.com/office/powerpoint/2010/main" val="3454310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1451CDF8-B3F0-43A9-B204-F246E70F8B6A}" type="datetimeFigureOut">
              <a:rPr lang="fr-FR" smtClean="0"/>
              <a:t>16/05/2024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3E6CF6E1-D024-416B-88C2-684EE8DBFA0E}" type="slidenum">
              <a:rPr lang="fr-FR" smtClean="0"/>
              <a:t>‹N°›</a:t>
            </a:fld>
            <a:endParaRPr lang="fr-FR"/>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6376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1451CDF8-B3F0-43A9-B204-F246E70F8B6A}" type="datetimeFigureOut">
              <a:rPr lang="fr-FR" smtClean="0"/>
              <a:t>16/05/2024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E6CF6E1-D024-416B-88C2-684EE8DBFA0E}" type="slidenum">
              <a:rPr lang="fr-FR" smtClean="0"/>
              <a:t>‹N°›</a:t>
            </a:fld>
            <a:endParaRPr lang="fr-F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4777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51CDF8-B3F0-43A9-B204-F246E70F8B6A}" type="datetimeFigureOut">
              <a:rPr lang="fr-FR" smtClean="0"/>
              <a:t>16/05/2024</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3E6CF6E1-D024-416B-88C2-684EE8DBFA0E}" type="slidenum">
              <a:rPr lang="fr-FR" smtClean="0"/>
              <a:t>‹N°›</a:t>
            </a:fld>
            <a:endParaRPr lang="fr-FR"/>
          </a:p>
        </p:txBody>
      </p:sp>
    </p:spTree>
    <p:extLst>
      <p:ext uri="{BB962C8B-B14F-4D97-AF65-F5344CB8AC3E}">
        <p14:creationId xmlns:p14="http://schemas.microsoft.com/office/powerpoint/2010/main" val="1830431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fr-FR" smtClean="0"/>
              <a:t>Modifiez le style du titre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1451CDF8-B3F0-43A9-B204-F246E70F8B6A}" type="datetimeFigureOut">
              <a:rPr lang="fr-FR" smtClean="0"/>
              <a:t>16/05/2024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E6CF6E1-D024-416B-88C2-684EE8DBFA0E}" type="slidenum">
              <a:rPr lang="fr-FR" smtClean="0"/>
              <a:t>‹N°›</a:t>
            </a:fld>
            <a:endParaRPr lang="fr-FR"/>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4681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fr-FR" smtClean="0"/>
              <a:t>Modifiez le style du titre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1451CDF8-B3F0-43A9-B204-F246E70F8B6A}" type="datetimeFigureOut">
              <a:rPr lang="fr-FR" smtClean="0"/>
              <a:t>16/05/2024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E6CF6E1-D024-416B-88C2-684EE8DBFA0E}" type="slidenum">
              <a:rPr lang="fr-FR" smtClean="0"/>
              <a:t>‹N°›</a:t>
            </a:fld>
            <a:endParaRPr lang="fr-FR"/>
          </a:p>
        </p:txBody>
      </p:sp>
    </p:spTree>
    <p:extLst>
      <p:ext uri="{BB962C8B-B14F-4D97-AF65-F5344CB8AC3E}">
        <p14:creationId xmlns:p14="http://schemas.microsoft.com/office/powerpoint/2010/main" val="228572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451CDF8-B3F0-43A9-B204-F246E70F8B6A}" type="datetimeFigureOut">
              <a:rPr lang="fr-FR" smtClean="0"/>
              <a:t>16/05/2024</a:t>
            </a:fld>
            <a:endParaRPr lang="fr-FR"/>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fr-F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E6CF6E1-D024-416B-88C2-684EE8DBFA0E}" type="slidenum">
              <a:rPr lang="fr-FR" smtClean="0"/>
              <a:t>‹N°›</a:t>
            </a:fld>
            <a:endParaRPr lang="fr-FR"/>
          </a:p>
        </p:txBody>
      </p:sp>
    </p:spTree>
    <p:extLst>
      <p:ext uri="{BB962C8B-B14F-4D97-AF65-F5344CB8AC3E}">
        <p14:creationId xmlns:p14="http://schemas.microsoft.com/office/powerpoint/2010/main" val="320521043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Layout" Target="../diagrams/layout1.xml"/><Relationship Id="rId7" Type="http://schemas.openxmlformats.org/officeDocument/2006/relationships/image" Target="../media/image7.png"/><Relationship Id="rId12" Type="http://schemas.microsoft.com/office/2007/relationships/diagramDrawing" Target="../diagrams/drawing2.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11" Type="http://schemas.openxmlformats.org/officeDocument/2006/relationships/diagramColors" Target="../diagrams/colors2.xml"/><Relationship Id="rId5" Type="http://schemas.openxmlformats.org/officeDocument/2006/relationships/diagramColors" Target="../diagrams/colors1.xml"/><Relationship Id="rId10" Type="http://schemas.openxmlformats.org/officeDocument/2006/relationships/diagramQuickStyle" Target="../diagrams/quickStyle2.xml"/><Relationship Id="rId4" Type="http://schemas.openxmlformats.org/officeDocument/2006/relationships/diagramQuickStyle" Target="../diagrams/quickStyle1.xml"/><Relationship Id="rId9" Type="http://schemas.openxmlformats.org/officeDocument/2006/relationships/diagramLayout" Target="../diagrams/layout2.xml"/></Relationships>
</file>

<file path=ppt/slides/_rels/slide10.xml.rels><?xml version="1.0" encoding="UTF-8" standalone="yes"?>
<Relationships xmlns="http://schemas.openxmlformats.org/package/2006/relationships"><Relationship Id="rId3" Type="http://schemas.openxmlformats.org/officeDocument/2006/relationships/hyperlink" Target="extraction_articles.ipynb" TargetMode="External"/><Relationship Id="rId2" Type="http://schemas.openxmlformats.org/officeDocument/2006/relationships/hyperlink" Target="Le_Rapport_du_Projet_BIG_DATA.docx"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detection_de_fake_new_.ipynb"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3.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Layout" Target="../diagrams/layout6.xml"/><Relationship Id="rId7" Type="http://schemas.openxmlformats.org/officeDocument/2006/relationships/image" Target="../media/image33.png"/><Relationship Id="rId12" Type="http://schemas.microsoft.com/office/2007/relationships/diagramDrawing" Target="../diagrams/drawing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openxmlformats.org/officeDocument/2006/relationships/diagramColors" Target="../diagrams/colors7.xml"/><Relationship Id="rId5" Type="http://schemas.openxmlformats.org/officeDocument/2006/relationships/diagramColors" Target="../diagrams/colors6.xml"/><Relationship Id="rId10" Type="http://schemas.openxmlformats.org/officeDocument/2006/relationships/diagramQuickStyle" Target="../diagrams/quickStyle7.xml"/><Relationship Id="rId4" Type="http://schemas.openxmlformats.org/officeDocument/2006/relationships/diagramQuickStyle" Target="../diagrams/quickStyle6.xml"/><Relationship Id="rId9"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Layout" Target="../diagrams/layout8.xml"/><Relationship Id="rId7" Type="http://schemas.openxmlformats.org/officeDocument/2006/relationships/image" Target="../media/image33.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Layout" Target="../diagrams/layout9.xml"/><Relationship Id="rId7" Type="http://schemas.openxmlformats.org/officeDocument/2006/relationships/image" Target="../media/image33.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33.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12.xml"/><Relationship Id="rId13" Type="http://schemas.openxmlformats.org/officeDocument/2006/relationships/image" Target="../media/image33.png"/><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8.png"/><Relationship Id="rId7" Type="http://schemas.openxmlformats.org/officeDocument/2006/relationships/diagramColors" Target="../diagrams/colors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articles_data.xlsx"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me 11">
            <a:extLst>
              <a:ext uri="{FF2B5EF4-FFF2-40B4-BE49-F238E27FC236}">
                <a16:creationId xmlns:a16="http://schemas.microsoft.com/office/drawing/2014/main" id="{BFBB1BB1-AFEF-A3DB-CF3B-BAC1D0A47DD4}"/>
              </a:ext>
            </a:extLst>
          </p:cNvPr>
          <p:cNvGraphicFramePr/>
          <p:nvPr>
            <p:extLst>
              <p:ext uri="{D42A27DB-BD31-4B8C-83A1-F6EECF244321}">
                <p14:modId xmlns:p14="http://schemas.microsoft.com/office/powerpoint/2010/main" val="480792348"/>
              </p:ext>
            </p:extLst>
          </p:nvPr>
        </p:nvGraphicFramePr>
        <p:xfrm>
          <a:off x="2235200" y="2671370"/>
          <a:ext cx="7640320" cy="1431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ZoneTexte 4">
            <a:extLst>
              <a:ext uri="{FF2B5EF4-FFF2-40B4-BE49-F238E27FC236}">
                <a16:creationId xmlns:a16="http://schemas.microsoft.com/office/drawing/2014/main" id="{5D4E3206-157A-FDB8-05A2-08A7E2643667}"/>
              </a:ext>
            </a:extLst>
          </p:cNvPr>
          <p:cNvSpPr txBox="1"/>
          <p:nvPr/>
        </p:nvSpPr>
        <p:spPr>
          <a:xfrm>
            <a:off x="2790631" y="60741"/>
            <a:ext cx="5794569" cy="1333698"/>
          </a:xfrm>
          <a:prstGeom prst="rect">
            <a:avLst/>
          </a:prstGeom>
          <a:noFill/>
        </p:spPr>
        <p:txBody>
          <a:bodyPr wrap="square">
            <a:spAutoFit/>
          </a:bodyPr>
          <a:lstStyle/>
          <a:p>
            <a:pPr algn="ctr" rtl="0">
              <a:spcBef>
                <a:spcPts val="0"/>
              </a:spcBef>
              <a:spcAft>
                <a:spcPts val="800"/>
              </a:spcAft>
            </a:pPr>
            <a:r>
              <a:rPr lang="fr-FR" sz="2000" b="1" i="0" u="none" strike="noStrike" dirty="0">
                <a:solidFill>
                  <a:srgbClr val="00B050"/>
                </a:solidFill>
                <a:effectLst/>
                <a:latin typeface="Times New Roman" panose="02020603050405020304" pitchFamily="18" charset="0"/>
                <a:cs typeface="Times New Roman" panose="02020603050405020304" pitchFamily="18" charset="0"/>
              </a:rPr>
              <a:t>Université Numérique Cheikh Hamidou KANE</a:t>
            </a:r>
            <a:endParaRPr lang="fr-FR" sz="2000" b="0" dirty="0">
              <a:effectLst/>
              <a:latin typeface="Times New Roman" panose="02020603050405020304" pitchFamily="18" charset="0"/>
              <a:cs typeface="Times New Roman" panose="02020603050405020304" pitchFamily="18" charset="0"/>
            </a:endParaRPr>
          </a:p>
          <a:p>
            <a:pPr algn="ctr" rtl="0">
              <a:spcBef>
                <a:spcPts val="0"/>
              </a:spcBef>
              <a:spcAft>
                <a:spcPts val="0"/>
              </a:spcAft>
            </a:pPr>
            <a:r>
              <a:rPr lang="fr-FR" sz="1800" b="1" i="0" u="none" strike="noStrike" dirty="0">
                <a:solidFill>
                  <a:srgbClr val="000000"/>
                </a:solidFill>
                <a:effectLst/>
                <a:latin typeface="Times New Roman" panose="02020603050405020304" pitchFamily="18" charset="0"/>
                <a:cs typeface="Times New Roman" panose="02020603050405020304" pitchFamily="18" charset="0"/>
              </a:rPr>
              <a:t>POLE STN</a:t>
            </a:r>
            <a:endParaRPr lang="fr-FR" b="0" dirty="0">
              <a:effectLst/>
              <a:latin typeface="Times New Roman" panose="02020603050405020304" pitchFamily="18" charset="0"/>
              <a:cs typeface="Times New Roman" panose="02020603050405020304" pitchFamily="18" charset="0"/>
            </a:endParaRPr>
          </a:p>
          <a:p>
            <a:r>
              <a:rPr lang="fr-FR" dirty="0">
                <a:latin typeface="Times New Roman" panose="02020603050405020304" pitchFamily="18" charset="0"/>
                <a:cs typeface="Times New Roman" panose="02020603050405020304" pitchFamily="18" charset="0"/>
              </a:rPr>
              <a:t/>
            </a:r>
            <a:br>
              <a:rPr lang="fr-FR" dirty="0">
                <a:latin typeface="Times New Roman" panose="02020603050405020304" pitchFamily="18" charset="0"/>
                <a:cs typeface="Times New Roman" panose="02020603050405020304" pitchFamily="18" charset="0"/>
              </a:rPr>
            </a:br>
            <a:endParaRPr lang="fr-FR"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81A8D26B-9E10-9E0D-9B47-7770EEE64E2B}"/>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124778" y="89135"/>
            <a:ext cx="2100262" cy="686512"/>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E75C8A41-A802-FBA8-1E62-F163528AB365}"/>
              </a:ext>
            </a:extLst>
          </p:cNvPr>
          <p:cNvSpPr txBox="1"/>
          <p:nvPr/>
        </p:nvSpPr>
        <p:spPr>
          <a:xfrm>
            <a:off x="2865120" y="1650809"/>
            <a:ext cx="6096000" cy="369332"/>
          </a:xfrm>
          <a:prstGeom prst="rect">
            <a:avLst/>
          </a:prstGeom>
          <a:noFill/>
        </p:spPr>
        <p:txBody>
          <a:bodyPr wrap="square">
            <a:spAutoFit/>
          </a:bodyPr>
          <a:lstStyle/>
          <a:p>
            <a:pPr algn="ctr" rtl="0">
              <a:spcBef>
                <a:spcPts val="0"/>
              </a:spcBef>
              <a:spcAft>
                <a:spcPts val="0"/>
              </a:spcAft>
            </a:pPr>
            <a:r>
              <a:rPr lang="fr-FR" sz="1800" b="1" i="0" u="none" strike="noStrike" dirty="0" smtClean="0">
                <a:solidFill>
                  <a:srgbClr val="000000"/>
                </a:solidFill>
                <a:effectLst/>
                <a:latin typeface="Times New Roman" panose="02020603050405020304" pitchFamily="18" charset="0"/>
                <a:cs typeface="Times New Roman" panose="02020603050405020304" pitchFamily="18" charset="0"/>
              </a:rPr>
              <a:t>PROJET : BIG DATA GROUPE 3</a:t>
            </a:r>
            <a:endParaRPr lang="fr-FR" dirty="0">
              <a:latin typeface="Times New Roman" panose="02020603050405020304" pitchFamily="18" charset="0"/>
              <a:cs typeface="Times New Roman" panose="02020603050405020304" pitchFamily="18" charset="0"/>
            </a:endParaRPr>
          </a:p>
        </p:txBody>
      </p:sp>
      <p:sp>
        <p:nvSpPr>
          <p:cNvPr id="9" name="ZoneTexte 8">
            <a:extLst>
              <a:ext uri="{FF2B5EF4-FFF2-40B4-BE49-F238E27FC236}">
                <a16:creationId xmlns:a16="http://schemas.microsoft.com/office/drawing/2014/main" id="{55ADEABB-200F-DF52-0651-EB2F4F516B90}"/>
              </a:ext>
            </a:extLst>
          </p:cNvPr>
          <p:cNvSpPr txBox="1"/>
          <p:nvPr/>
        </p:nvSpPr>
        <p:spPr>
          <a:xfrm>
            <a:off x="8585200" y="232336"/>
            <a:ext cx="3281680" cy="400110"/>
          </a:xfrm>
          <a:prstGeom prst="rect">
            <a:avLst/>
          </a:prstGeom>
          <a:noFill/>
        </p:spPr>
        <p:txBody>
          <a:bodyPr wrap="square">
            <a:spAutoFit/>
          </a:bodyPr>
          <a:lstStyle/>
          <a:p>
            <a:r>
              <a:rPr lang="fr-FR" sz="2000" b="1" i="0" u="none" strike="noStrike" dirty="0">
                <a:solidFill>
                  <a:srgbClr val="000000"/>
                </a:solidFill>
                <a:effectLst/>
                <a:latin typeface="Times New Roman" panose="02020603050405020304" pitchFamily="18" charset="0"/>
                <a:cs typeface="Times New Roman" panose="02020603050405020304" pitchFamily="18" charset="0"/>
              </a:rPr>
              <a:t>Master </a:t>
            </a:r>
            <a:r>
              <a:rPr lang="fr-FR" sz="2000" b="1" dirty="0">
                <a:solidFill>
                  <a:srgbClr val="000000"/>
                </a:solidFill>
                <a:latin typeface="Times New Roman" panose="02020603050405020304" pitchFamily="18" charset="0"/>
                <a:cs typeface="Times New Roman" panose="02020603050405020304" pitchFamily="18" charset="0"/>
              </a:rPr>
              <a:t>1</a:t>
            </a:r>
            <a:r>
              <a:rPr lang="fr-FR" sz="2000" b="1" i="0" u="none" strike="noStrike" dirty="0" smtClean="0">
                <a:solidFill>
                  <a:srgbClr val="000000"/>
                </a:solidFill>
                <a:effectLst/>
                <a:latin typeface="Times New Roman" panose="02020603050405020304" pitchFamily="18" charset="0"/>
                <a:cs typeface="Times New Roman" panose="02020603050405020304" pitchFamily="18" charset="0"/>
              </a:rPr>
              <a:t> </a:t>
            </a:r>
            <a:r>
              <a:rPr lang="fr-FR" sz="2000" b="1" i="0" u="none" strike="noStrike" dirty="0">
                <a:solidFill>
                  <a:srgbClr val="000000"/>
                </a:solidFill>
                <a:effectLst/>
                <a:latin typeface="Times New Roman" panose="02020603050405020304" pitchFamily="18" charset="0"/>
                <a:cs typeface="Times New Roman" panose="02020603050405020304" pitchFamily="18" charset="0"/>
              </a:rPr>
              <a:t>Big Data Analytics </a:t>
            </a:r>
            <a:endParaRPr lang="fr-FR" sz="2000" dirty="0">
              <a:latin typeface="Times New Roman" panose="02020603050405020304" pitchFamily="18" charset="0"/>
              <a:cs typeface="Times New Roman" panose="02020603050405020304" pitchFamily="18" charset="0"/>
            </a:endParaRPr>
          </a:p>
        </p:txBody>
      </p:sp>
      <p:sp>
        <p:nvSpPr>
          <p:cNvPr id="14" name="ZoneTexte 13">
            <a:extLst>
              <a:ext uri="{FF2B5EF4-FFF2-40B4-BE49-F238E27FC236}">
                <a16:creationId xmlns:a16="http://schemas.microsoft.com/office/drawing/2014/main" id="{AFFF39B7-F10E-F3D6-0E49-DDEB032CE228}"/>
              </a:ext>
            </a:extLst>
          </p:cNvPr>
          <p:cNvSpPr txBox="1"/>
          <p:nvPr/>
        </p:nvSpPr>
        <p:spPr>
          <a:xfrm>
            <a:off x="4048760" y="3972499"/>
            <a:ext cx="3931920" cy="369332"/>
          </a:xfrm>
          <a:prstGeom prst="rect">
            <a:avLst/>
          </a:prstGeom>
          <a:noFill/>
        </p:spPr>
        <p:txBody>
          <a:bodyPr wrap="square">
            <a:spAutoFit/>
          </a:bodyPr>
          <a:lstStyle/>
          <a:p>
            <a:pPr algn="ctr" rtl="0">
              <a:spcBef>
                <a:spcPts val="0"/>
              </a:spcBef>
              <a:spcAft>
                <a:spcPts val="800"/>
              </a:spcAft>
            </a:pPr>
            <a:r>
              <a:rPr lang="fr-FR" sz="1800" b="1" i="0" u="none" strike="noStrike" dirty="0">
                <a:solidFill>
                  <a:srgbClr val="000000"/>
                </a:solidFill>
                <a:effectLst/>
                <a:latin typeface="Times New Roman" panose="02020603050405020304" pitchFamily="18" charset="0"/>
                <a:cs typeface="Times New Roman" panose="02020603050405020304" pitchFamily="18" charset="0"/>
              </a:rPr>
              <a:t>Encadreur </a:t>
            </a:r>
            <a:r>
              <a:rPr lang="fr-FR" sz="1800" b="0" i="0" u="none" strike="noStrike" dirty="0">
                <a:solidFill>
                  <a:srgbClr val="000000"/>
                </a:solidFill>
                <a:effectLst/>
                <a:latin typeface="Times New Roman" panose="02020603050405020304" pitchFamily="18" charset="0"/>
                <a:cs typeface="Times New Roman" panose="02020603050405020304" pitchFamily="18" charset="0"/>
              </a:rPr>
              <a:t>: </a:t>
            </a:r>
            <a:r>
              <a:rPr lang="fr-FR" sz="1800" b="0" i="0" u="none" strike="noStrike" dirty="0" err="1">
                <a:solidFill>
                  <a:srgbClr val="000000"/>
                </a:solidFill>
                <a:effectLst/>
                <a:latin typeface="Times New Roman" panose="02020603050405020304" pitchFamily="18" charset="0"/>
                <a:cs typeface="Times New Roman" panose="02020603050405020304" pitchFamily="18" charset="0"/>
              </a:rPr>
              <a:t>Abdourahmane</a:t>
            </a:r>
            <a:r>
              <a:rPr lang="fr-FR" sz="1800" b="0" i="0" u="none" strike="noStrike" dirty="0">
                <a:solidFill>
                  <a:srgbClr val="000000"/>
                </a:solidFill>
                <a:effectLst/>
                <a:latin typeface="Times New Roman" panose="02020603050405020304" pitchFamily="18" charset="0"/>
                <a:cs typeface="Times New Roman" panose="02020603050405020304" pitchFamily="18" charset="0"/>
              </a:rPr>
              <a:t> </a:t>
            </a:r>
            <a:r>
              <a:rPr lang="fr-FR" sz="1800" b="0" i="0" u="none" strike="noStrike" dirty="0" err="1" smtClean="0">
                <a:solidFill>
                  <a:srgbClr val="000000"/>
                </a:solidFill>
                <a:effectLst/>
                <a:latin typeface="Times New Roman" panose="02020603050405020304" pitchFamily="18" charset="0"/>
                <a:cs typeface="Times New Roman" panose="02020603050405020304" pitchFamily="18" charset="0"/>
              </a:rPr>
              <a:t>Baldé</a:t>
            </a:r>
            <a:endParaRPr lang="fr-FR" dirty="0">
              <a:latin typeface="Times New Roman" panose="02020603050405020304" pitchFamily="18" charset="0"/>
              <a:cs typeface="Times New Roman" panose="02020603050405020304" pitchFamily="18" charset="0"/>
            </a:endParaRPr>
          </a:p>
        </p:txBody>
      </p:sp>
      <p:sp>
        <p:nvSpPr>
          <p:cNvPr id="16" name="ZoneTexte 15">
            <a:extLst>
              <a:ext uri="{FF2B5EF4-FFF2-40B4-BE49-F238E27FC236}">
                <a16:creationId xmlns:a16="http://schemas.microsoft.com/office/drawing/2014/main" id="{33277D92-5293-E651-71C5-D175BA93EBF9}"/>
              </a:ext>
            </a:extLst>
          </p:cNvPr>
          <p:cNvSpPr txBox="1"/>
          <p:nvPr/>
        </p:nvSpPr>
        <p:spPr>
          <a:xfrm>
            <a:off x="2418080" y="4476799"/>
            <a:ext cx="7548880" cy="748923"/>
          </a:xfrm>
          <a:prstGeom prst="rect">
            <a:avLst/>
          </a:prstGeom>
          <a:noFill/>
        </p:spPr>
        <p:txBody>
          <a:bodyPr wrap="square">
            <a:spAutoFit/>
          </a:bodyPr>
          <a:lstStyle/>
          <a:p>
            <a:pPr algn="ctr" rtl="0">
              <a:spcBef>
                <a:spcPts val="0"/>
              </a:spcBef>
              <a:spcAft>
                <a:spcPts val="800"/>
              </a:spcAft>
            </a:pPr>
            <a:r>
              <a:rPr lang="fr-FR" sz="1800" b="1" i="0" u="none" strike="noStrike" dirty="0">
                <a:solidFill>
                  <a:srgbClr val="000000"/>
                </a:solidFill>
                <a:effectLst/>
                <a:latin typeface="Times New Roman" panose="02020603050405020304" pitchFamily="18" charset="0"/>
                <a:cs typeface="Times New Roman" panose="02020603050405020304" pitchFamily="18" charset="0"/>
              </a:rPr>
              <a:t>Présenté Par : </a:t>
            </a:r>
            <a:endParaRPr lang="fr-FR" b="1" dirty="0">
              <a:effectLst/>
              <a:latin typeface="Times New Roman" panose="02020603050405020304" pitchFamily="18" charset="0"/>
              <a:cs typeface="Times New Roman" panose="02020603050405020304" pitchFamily="18" charset="0"/>
            </a:endParaRPr>
          </a:p>
          <a:p>
            <a:r>
              <a:rPr lang="fr-FR" sz="1800" b="1" i="0" u="none" strike="noStrike" dirty="0">
                <a:solidFill>
                  <a:srgbClr val="000000"/>
                </a:solidFill>
                <a:effectLst/>
                <a:latin typeface="Times New Roman" panose="02020603050405020304" pitchFamily="18" charset="0"/>
                <a:cs typeface="Times New Roman" panose="02020603050405020304" pitchFamily="18" charset="0"/>
              </a:rPr>
              <a:t>Ibou NGOM                         </a:t>
            </a:r>
            <a:r>
              <a:rPr lang="fr-FR" sz="1800" b="1" i="0" u="none" strike="noStrike" dirty="0" smtClean="0">
                <a:solidFill>
                  <a:srgbClr val="000000"/>
                </a:solidFill>
                <a:effectLst/>
                <a:latin typeface="Times New Roman" panose="02020603050405020304" pitchFamily="18" charset="0"/>
                <a:cs typeface="Times New Roman" panose="02020603050405020304" pitchFamily="18" charset="0"/>
              </a:rPr>
              <a:t>  </a:t>
            </a:r>
            <a:r>
              <a:rPr lang="fr-FR" sz="1800" b="1" i="0" u="none" strike="noStrike" dirty="0">
                <a:solidFill>
                  <a:srgbClr val="000000"/>
                </a:solidFill>
                <a:effectLst/>
                <a:latin typeface="Times New Roman" panose="02020603050405020304" pitchFamily="18" charset="0"/>
                <a:cs typeface="Times New Roman" panose="02020603050405020304" pitchFamily="18" charset="0"/>
              </a:rPr>
              <a:t>Fatoumata </a:t>
            </a:r>
            <a:r>
              <a:rPr lang="fr-FR" sz="1800" b="1" i="0" u="none" strike="noStrike" dirty="0" err="1">
                <a:solidFill>
                  <a:srgbClr val="000000"/>
                </a:solidFill>
                <a:effectLst/>
                <a:latin typeface="Times New Roman" panose="02020603050405020304" pitchFamily="18" charset="0"/>
                <a:cs typeface="Times New Roman" panose="02020603050405020304" pitchFamily="18" charset="0"/>
              </a:rPr>
              <a:t>sow</a:t>
            </a:r>
            <a:r>
              <a:rPr lang="fr-FR" sz="1800" b="1" i="0" u="none" strike="noStrike" dirty="0">
                <a:solidFill>
                  <a:srgbClr val="000000"/>
                </a:solidFill>
                <a:effectLst/>
                <a:latin typeface="Times New Roman" panose="02020603050405020304" pitchFamily="18" charset="0"/>
                <a:cs typeface="Times New Roman" panose="02020603050405020304" pitchFamily="18" charset="0"/>
              </a:rPr>
              <a:t>       </a:t>
            </a:r>
            <a:r>
              <a:rPr lang="fr-FR" sz="1800" b="1" i="0" u="none" strike="noStrike" dirty="0" smtClean="0">
                <a:solidFill>
                  <a:srgbClr val="000000"/>
                </a:solidFill>
                <a:effectLst/>
                <a:latin typeface="Times New Roman" panose="02020603050405020304" pitchFamily="18" charset="0"/>
                <a:cs typeface="Times New Roman" panose="02020603050405020304" pitchFamily="18" charset="0"/>
              </a:rPr>
              <a:t>       </a:t>
            </a:r>
            <a:r>
              <a:rPr lang="fr-FR" sz="1800" b="1" i="0" u="none" strike="noStrike" dirty="0">
                <a:solidFill>
                  <a:srgbClr val="000000"/>
                </a:solidFill>
                <a:effectLst/>
                <a:latin typeface="Times New Roman" panose="02020603050405020304" pitchFamily="18" charset="0"/>
                <a:cs typeface="Times New Roman" panose="02020603050405020304" pitchFamily="18" charset="0"/>
              </a:rPr>
              <a:t>Mamadou </a:t>
            </a:r>
            <a:r>
              <a:rPr lang="fr-FR" sz="1800" b="1" i="0" u="none" strike="noStrike" dirty="0" err="1">
                <a:solidFill>
                  <a:srgbClr val="000000"/>
                </a:solidFill>
                <a:effectLst/>
                <a:latin typeface="Times New Roman" panose="02020603050405020304" pitchFamily="18" charset="0"/>
                <a:cs typeface="Times New Roman" panose="02020603050405020304" pitchFamily="18" charset="0"/>
              </a:rPr>
              <a:t>Niane</a:t>
            </a:r>
            <a:r>
              <a:rPr lang="fr-FR" sz="1800" b="1" i="0" u="none" strike="noStrike" dirty="0">
                <a:solidFill>
                  <a:srgbClr val="000000"/>
                </a:solidFill>
                <a:effectLst/>
                <a:latin typeface="Times New Roman" panose="02020603050405020304" pitchFamily="18" charset="0"/>
                <a:cs typeface="Times New Roman" panose="02020603050405020304" pitchFamily="18" charset="0"/>
              </a:rPr>
              <a:t> DIOP</a:t>
            </a:r>
            <a:endParaRPr lang="fr-FR" b="1" dirty="0">
              <a:latin typeface="Times New Roman" panose="02020603050405020304" pitchFamily="18" charset="0"/>
              <a:cs typeface="Times New Roman" panose="02020603050405020304" pitchFamily="18" charset="0"/>
            </a:endParaRPr>
          </a:p>
        </p:txBody>
      </p:sp>
      <p:graphicFrame>
        <p:nvGraphicFramePr>
          <p:cNvPr id="20" name="Diagramme 19">
            <a:extLst>
              <a:ext uri="{FF2B5EF4-FFF2-40B4-BE49-F238E27FC236}">
                <a16:creationId xmlns:a16="http://schemas.microsoft.com/office/drawing/2014/main" id="{F1B0ADD3-7EBA-85FF-796F-FEF81148D86F}"/>
              </a:ext>
            </a:extLst>
          </p:cNvPr>
          <p:cNvGraphicFramePr/>
          <p:nvPr>
            <p:extLst>
              <p:ext uri="{D42A27DB-BD31-4B8C-83A1-F6EECF244321}">
                <p14:modId xmlns:p14="http://schemas.microsoft.com/office/powerpoint/2010/main" val="2480348437"/>
              </p:ext>
            </p:extLst>
          </p:nvPr>
        </p:nvGraphicFramePr>
        <p:xfrm>
          <a:off x="4691341" y="5599455"/>
          <a:ext cx="3002357" cy="9334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0805194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7" grpId="0"/>
      <p:bldP spid="14" grpId="0"/>
      <p:bldP spid="16" grpId="0"/>
      <p:bldGraphic spid="20" grpId="0">
        <p:bldAsOne/>
      </p:bldGraphic>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32A3C0-BBBC-3B7E-F6C6-5B9FB1070395}"/>
              </a:ext>
            </a:extLst>
          </p:cNvPr>
          <p:cNvSpPr>
            <a:spLocks noGrp="1"/>
          </p:cNvSpPr>
          <p:nvPr>
            <p:ph type="title"/>
          </p:nvPr>
        </p:nvSpPr>
        <p:spPr>
          <a:xfrm>
            <a:off x="1381065" y="126748"/>
            <a:ext cx="9720072" cy="768954"/>
          </a:xfrm>
        </p:spPr>
        <p:txBody>
          <a:bodyPr/>
          <a:lstStyle/>
          <a:p>
            <a:pPr algn="ctr"/>
            <a:r>
              <a:rPr lang="fr-FR" sz="4400" b="1" dirty="0">
                <a:latin typeface="Times New Roman" panose="02020603050405020304" pitchFamily="18" charset="0"/>
                <a:cs typeface="Times New Roman" panose="02020603050405020304" pitchFamily="18" charset="0"/>
              </a:rPr>
              <a:t>Description des données</a:t>
            </a:r>
            <a:endParaRPr lang="fr-FR" b="1" dirty="0">
              <a:latin typeface="Times New Roman" panose="02020603050405020304" pitchFamily="18" charset="0"/>
              <a:cs typeface="Times New Roman" panose="02020603050405020304" pitchFamily="18" charset="0"/>
            </a:endParaRPr>
          </a:p>
        </p:txBody>
      </p:sp>
      <p:sp>
        <p:nvSpPr>
          <p:cNvPr id="3" name="Espace réservé du contenu 2">
            <a:extLst>
              <a:ext uri="{FF2B5EF4-FFF2-40B4-BE49-F238E27FC236}">
                <a16:creationId xmlns:a16="http://schemas.microsoft.com/office/drawing/2014/main" id="{D2A03594-D196-2B5D-1A60-A7A5C94F1814}"/>
              </a:ext>
            </a:extLst>
          </p:cNvPr>
          <p:cNvSpPr>
            <a:spLocks noGrp="1"/>
          </p:cNvSpPr>
          <p:nvPr>
            <p:ph idx="1"/>
          </p:nvPr>
        </p:nvSpPr>
        <p:spPr>
          <a:xfrm>
            <a:off x="913606" y="989046"/>
            <a:ext cx="10353836" cy="5057192"/>
          </a:xfrm>
        </p:spPr>
        <p:txBody>
          <a:bodyPr>
            <a:normAutofit/>
          </a:bodyPr>
          <a:lstStyle/>
          <a:p>
            <a:pPr marL="0" indent="0" algn="just">
              <a:buNone/>
            </a:pPr>
            <a:r>
              <a:rPr lang="fr-FR" sz="2800" b="0" i="0" u="none" strike="noStrike" dirty="0" smtClean="0">
                <a:effectLst/>
                <a:latin typeface="Times New Roman" panose="02020603050405020304" pitchFamily="18" charset="0"/>
                <a:cs typeface="Times New Roman" panose="02020603050405020304" pitchFamily="18" charset="0"/>
              </a:rPr>
              <a:t>Ces </a:t>
            </a:r>
            <a:r>
              <a:rPr lang="fr-FR" sz="2800" b="0" i="0" u="none" strike="noStrike" dirty="0">
                <a:effectLst/>
                <a:latin typeface="Times New Roman" panose="02020603050405020304" pitchFamily="18" charset="0"/>
                <a:cs typeface="Times New Roman" panose="02020603050405020304" pitchFamily="18" charset="0"/>
              </a:rPr>
              <a:t>données représentent une ressource précieuse pour diverses applications, notamment dans le domaine du machine learning, où elles pourraient être utilisées pour des tâches telles que la détection de fausses informations (fake news</a:t>
            </a:r>
            <a:r>
              <a:rPr lang="fr-FR" sz="2800" b="0" i="0" u="none" strike="noStrike" dirty="0" smtClean="0">
                <a:effectLst/>
                <a:latin typeface="Times New Roman" panose="02020603050405020304" pitchFamily="18" charset="0"/>
                <a:cs typeface="Times New Roman" panose="02020603050405020304" pitchFamily="18" charset="0"/>
              </a:rPr>
              <a:t>).</a:t>
            </a:r>
          </a:p>
          <a:p>
            <a:pPr marL="0" indent="0" algn="just">
              <a:buNone/>
            </a:pPr>
            <a:r>
              <a:rPr lang="fr-FR" sz="2800" b="0" i="0" u="none" strike="noStrike" dirty="0" smtClean="0">
                <a:effectLst/>
                <a:latin typeface="Times New Roman" panose="02020603050405020304" pitchFamily="18" charset="0"/>
                <a:cs typeface="Times New Roman" panose="02020603050405020304" pitchFamily="18" charset="0"/>
              </a:rPr>
              <a:t>Dans </a:t>
            </a:r>
            <a:r>
              <a:rPr lang="fr-FR" sz="2800" b="0" i="0" u="none" strike="noStrike" dirty="0">
                <a:effectLst/>
                <a:latin typeface="Times New Roman" panose="02020603050405020304" pitchFamily="18" charset="0"/>
                <a:cs typeface="Times New Roman" panose="02020603050405020304" pitchFamily="18" charset="0"/>
              </a:rPr>
              <a:t>la partie consacrée à l'étude technique, nous allons mettre en œuvre une application pratique de ces données</a:t>
            </a:r>
            <a:r>
              <a:rPr lang="fr-FR" sz="2800" b="0" i="0" u="none" strike="noStrike" dirty="0" smtClean="0">
                <a:effectLst/>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v"/>
            </a:pPr>
            <a:r>
              <a:rPr lang="fr-FR" sz="2400" b="0" i="0" u="none" strike="noStrike" dirty="0" smtClean="0">
                <a:effectLst/>
                <a:latin typeface="Times New Roman" panose="02020603050405020304" pitchFamily="18" charset="0"/>
                <a:cs typeface="Times New Roman" panose="02020603050405020304" pitchFamily="18" charset="0"/>
                <a:hlinkClick r:id="rId2" action="ppaction://hlinkfile"/>
              </a:rPr>
              <a:t>Le_Rapport_du_Projet_BIG_DATA.docx</a:t>
            </a:r>
            <a:r>
              <a:rPr lang="fr-FR" sz="2400" b="0" i="0" u="none" strike="noStrike" dirty="0" smtClean="0">
                <a:effectLst/>
                <a:latin typeface="Times New Roman" panose="02020603050405020304" pitchFamily="18" charset="0"/>
                <a:cs typeface="Times New Roman" panose="02020603050405020304" pitchFamily="18" charset="0"/>
              </a:rPr>
              <a:t>	</a:t>
            </a:r>
          </a:p>
          <a:p>
            <a:pPr lvl="1" algn="just">
              <a:buFont typeface="Wingdings" panose="05000000000000000000" pitchFamily="2" charset="2"/>
              <a:buChar char="v"/>
            </a:pPr>
            <a:r>
              <a:rPr lang="fr-FR" sz="2400" b="0" i="0" u="none" strike="noStrike" dirty="0" err="1" smtClean="0">
                <a:effectLst/>
                <a:latin typeface="Times New Roman" panose="02020603050405020304" pitchFamily="18" charset="0"/>
                <a:cs typeface="Times New Roman" panose="02020603050405020304" pitchFamily="18" charset="0"/>
                <a:hlinkClick r:id="rId3" action="ppaction://hlinkfile"/>
              </a:rPr>
              <a:t>extraction_articles.ipynb</a:t>
            </a:r>
            <a:endParaRPr lang="fr-FR" sz="2400" b="0" i="0" u="none" strike="noStrike" dirty="0" smtClean="0">
              <a:effectLst/>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v"/>
            </a:pPr>
            <a:r>
              <a:rPr lang="fr-FR" sz="2400" b="0" i="0" u="none" strike="noStrike" dirty="0" smtClean="0">
                <a:effectLst/>
                <a:latin typeface="Times New Roman" panose="02020603050405020304" pitchFamily="18" charset="0"/>
                <a:cs typeface="Times New Roman" panose="02020603050405020304" pitchFamily="18" charset="0"/>
                <a:hlinkClick r:id="rId4" action="ppaction://hlinkfile"/>
              </a:rPr>
              <a:t>detection_de_fake_new_.</a:t>
            </a:r>
            <a:r>
              <a:rPr lang="fr-FR" sz="2400" b="0" i="0" u="none" strike="noStrike" dirty="0" err="1" smtClean="0">
                <a:effectLst/>
                <a:latin typeface="Times New Roman" panose="02020603050405020304" pitchFamily="18" charset="0"/>
                <a:cs typeface="Times New Roman" panose="02020603050405020304" pitchFamily="18" charset="0"/>
                <a:hlinkClick r:id="rId4" action="ppaction://hlinkfile"/>
              </a:rPr>
              <a:t>ipynb</a:t>
            </a:r>
            <a:r>
              <a:rPr lang="fr-FR" sz="2400" b="0" i="0" u="none" strike="noStrike" dirty="0" smtClean="0">
                <a:effectLst/>
                <a:latin typeface="Times New Roman" panose="02020603050405020304" pitchFamily="18" charset="0"/>
                <a:cs typeface="Times New Roman" panose="02020603050405020304" pitchFamily="18" charset="0"/>
              </a:rPr>
              <a:t>															</a:t>
            </a:r>
            <a:endParaRPr lang="fr-FR" sz="2400" dirty="0">
              <a:solidFill>
                <a:srgbClr val="000000"/>
              </a:solidFill>
              <a:latin typeface="Times New Roman" panose="02020603050405020304" pitchFamily="18" charset="0"/>
              <a:cs typeface="Times New Roman" panose="02020603050405020304" pitchFamily="18" charset="0"/>
            </a:endParaRPr>
          </a:p>
          <a:p>
            <a:pPr marL="0" indent="0">
              <a:buNone/>
            </a:pPr>
            <a:endParaRPr lang="fr-FR" dirty="0">
              <a:latin typeface="Times New Roman" panose="02020603050405020304" pitchFamily="18" charset="0"/>
              <a:cs typeface="Times New Roman" panose="02020603050405020304" pitchFamily="18" charset="0"/>
            </a:endParaRPr>
          </a:p>
        </p:txBody>
      </p:sp>
      <p:pic>
        <p:nvPicPr>
          <p:cNvPr id="4" name="Image 3">
            <a:extLst>
              <a:ext uri="{FF2B5EF4-FFF2-40B4-BE49-F238E27FC236}">
                <a16:creationId xmlns:a16="http://schemas.microsoft.com/office/drawing/2014/main" id="{785C82DB-8B90-CEB6-4200-1735CECB1202}"/>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1738669" y="257358"/>
            <a:ext cx="685015" cy="685015"/>
          </a:xfrm>
          <a:prstGeom prst="rect">
            <a:avLst/>
          </a:prstGeom>
        </p:spPr>
      </p:pic>
    </p:spTree>
    <p:extLst>
      <p:ext uri="{BB962C8B-B14F-4D97-AF65-F5344CB8AC3E}">
        <p14:creationId xmlns:p14="http://schemas.microsoft.com/office/powerpoint/2010/main" val="24939880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1271DE4-BE8D-6B0D-BE40-46A6F909D461}"/>
              </a:ext>
            </a:extLst>
          </p:cNvPr>
          <p:cNvSpPr>
            <a:spLocks noGrp="1"/>
          </p:cNvSpPr>
          <p:nvPr>
            <p:ph type="title"/>
          </p:nvPr>
        </p:nvSpPr>
        <p:spPr>
          <a:xfrm>
            <a:off x="1094071" y="2483778"/>
            <a:ext cx="10515600" cy="1608004"/>
          </a:xfrm>
        </p:spPr>
        <p:txBody>
          <a:bodyPr>
            <a:normAutofit/>
          </a:bodyPr>
          <a:lstStyle/>
          <a:p>
            <a:pPr algn="ctr"/>
            <a:r>
              <a:rPr lang="fr-FR" sz="4400" dirty="0">
                <a:latin typeface="Times New Roman" panose="02020603050405020304" pitchFamily="18" charset="0"/>
                <a:cs typeface="Times New Roman" panose="02020603050405020304" pitchFamily="18" charset="0"/>
              </a:rPr>
              <a:t>Prétraitement des données</a:t>
            </a:r>
            <a:br>
              <a:rPr lang="fr-FR" sz="4400" dirty="0">
                <a:latin typeface="Times New Roman" panose="02020603050405020304" pitchFamily="18" charset="0"/>
                <a:cs typeface="Times New Roman" panose="02020603050405020304" pitchFamily="18" charset="0"/>
              </a:rPr>
            </a:br>
            <a:endParaRPr lang="fr-FR" dirty="0"/>
          </a:p>
        </p:txBody>
      </p:sp>
      <p:pic>
        <p:nvPicPr>
          <p:cNvPr id="5" name="Image 4">
            <a:extLst>
              <a:ext uri="{FF2B5EF4-FFF2-40B4-BE49-F238E27FC236}">
                <a16:creationId xmlns:a16="http://schemas.microsoft.com/office/drawing/2014/main" id="{9E97CA9C-2298-BDC9-A8F7-292DBD71AFE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574869" y="2483778"/>
            <a:ext cx="1304451" cy="1304451"/>
          </a:xfrm>
          <a:prstGeom prst="rect">
            <a:avLst/>
          </a:prstGeom>
        </p:spPr>
      </p:pic>
    </p:spTree>
    <p:extLst>
      <p:ext uri="{BB962C8B-B14F-4D97-AF65-F5344CB8AC3E}">
        <p14:creationId xmlns:p14="http://schemas.microsoft.com/office/powerpoint/2010/main" val="416483774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3">
            <a:extLst>
              <a:ext uri="{FF2B5EF4-FFF2-40B4-BE49-F238E27FC236}">
                <a16:creationId xmlns:a16="http://schemas.microsoft.com/office/drawing/2014/main" id="{1B08A630-5BEC-559C-A626-EF70030A0CFB}"/>
              </a:ext>
            </a:extLst>
          </p:cNvPr>
          <p:cNvSpPr txBox="1">
            <a:spLocks/>
          </p:cNvSpPr>
          <p:nvPr/>
        </p:nvSpPr>
        <p:spPr>
          <a:xfrm>
            <a:off x="1207169" y="453474"/>
            <a:ext cx="9511631" cy="10502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latin typeface="Times New Roman" panose="02020603050405020304" pitchFamily="18" charset="0"/>
                <a:cs typeface="Times New Roman" panose="02020603050405020304" pitchFamily="18" charset="0"/>
              </a:rPr>
              <a:t>Prétraitement des </a:t>
            </a:r>
            <a:r>
              <a:rPr lang="fr-FR" dirty="0" smtClean="0">
                <a:latin typeface="Times New Roman" panose="02020603050405020304" pitchFamily="18" charset="0"/>
                <a:cs typeface="Times New Roman" panose="02020603050405020304" pitchFamily="18" charset="0"/>
              </a:rPr>
              <a:t>données</a:t>
            </a:r>
            <a:endParaRPr lang="fr-FR" dirty="0"/>
          </a:p>
        </p:txBody>
      </p:sp>
      <p:pic>
        <p:nvPicPr>
          <p:cNvPr id="4" name="Image 3">
            <a:extLst>
              <a:ext uri="{FF2B5EF4-FFF2-40B4-BE49-F238E27FC236}">
                <a16:creationId xmlns:a16="http://schemas.microsoft.com/office/drawing/2014/main" id="{AD314770-C2C7-86B5-4C93-19B3934130E9}"/>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837458" y="524627"/>
            <a:ext cx="907898" cy="907898"/>
          </a:xfrm>
          <a:prstGeom prst="rect">
            <a:avLst/>
          </a:prstGeom>
        </p:spPr>
      </p:pic>
      <p:sp>
        <p:nvSpPr>
          <p:cNvPr id="10" name="ZoneTexte 9">
            <a:extLst>
              <a:ext uri="{FF2B5EF4-FFF2-40B4-BE49-F238E27FC236}">
                <a16:creationId xmlns:a16="http://schemas.microsoft.com/office/drawing/2014/main" id="{A4A06DC4-C4AF-32D4-7E1F-2843FB717814}"/>
              </a:ext>
            </a:extLst>
          </p:cNvPr>
          <p:cNvSpPr txBox="1"/>
          <p:nvPr/>
        </p:nvSpPr>
        <p:spPr>
          <a:xfrm>
            <a:off x="989874" y="1606163"/>
            <a:ext cx="10165806" cy="1569660"/>
          </a:xfrm>
          <a:prstGeom prst="rect">
            <a:avLst/>
          </a:prstGeom>
          <a:noFill/>
        </p:spPr>
        <p:txBody>
          <a:bodyPr wrap="square">
            <a:spAutoFit/>
          </a:bodyPr>
          <a:lstStyle/>
          <a:p>
            <a:pPr algn="just"/>
            <a:r>
              <a:rPr lang="fr-FR" sz="2400" dirty="0">
                <a:latin typeface="Times New Roman" panose="02020603050405020304" pitchFamily="18" charset="0"/>
                <a:cs typeface="Times New Roman" panose="02020603050405020304" pitchFamily="18" charset="0"/>
              </a:rPr>
              <a:t>Le prétraitement des données est un processus de préparation des données brutes et de leur adaptation à un modèle d'apprentissage automatique. </a:t>
            </a:r>
            <a:endParaRPr lang="fr-FR" sz="2400" dirty="0" smtClean="0">
              <a:latin typeface="Times New Roman" panose="02020603050405020304" pitchFamily="18" charset="0"/>
              <a:cs typeface="Times New Roman" panose="02020603050405020304" pitchFamily="18" charset="0"/>
            </a:endParaRPr>
          </a:p>
          <a:p>
            <a:pPr algn="just"/>
            <a:r>
              <a:rPr lang="fr-FR" sz="2400" dirty="0" smtClean="0">
                <a:latin typeface="Times New Roman" panose="02020603050405020304" pitchFamily="18" charset="0"/>
                <a:cs typeface="Times New Roman" panose="02020603050405020304" pitchFamily="18" charset="0"/>
              </a:rPr>
              <a:t>C'est </a:t>
            </a:r>
            <a:r>
              <a:rPr lang="fr-FR" sz="2400" dirty="0">
                <a:latin typeface="Times New Roman" panose="02020603050405020304" pitchFamily="18" charset="0"/>
                <a:cs typeface="Times New Roman" panose="02020603050405020304" pitchFamily="18" charset="0"/>
              </a:rPr>
              <a:t>la première étape cruciale lors de la création d'un modèle d'apprentissage automatique</a:t>
            </a:r>
          </a:p>
        </p:txBody>
      </p:sp>
      <p:pic>
        <p:nvPicPr>
          <p:cNvPr id="11" name="Espace réservé du contenu 5">
            <a:extLst>
              <a:ext uri="{FF2B5EF4-FFF2-40B4-BE49-F238E27FC236}">
                <a16:creationId xmlns:a16="http://schemas.microsoft.com/office/drawing/2014/main" id="{0B1A2F6A-BF8B-FE5E-F3B3-574217A19CC6}"/>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885440" y="2839721"/>
            <a:ext cx="7030720" cy="3485086"/>
          </a:xfrm>
          <a:prstGeom prst="rect">
            <a:avLst/>
          </a:prstGeom>
        </p:spPr>
      </p:pic>
      <p:sp>
        <p:nvSpPr>
          <p:cNvPr id="2" name="Rectangle 1"/>
          <p:cNvSpPr/>
          <p:nvPr/>
        </p:nvSpPr>
        <p:spPr>
          <a:xfrm>
            <a:off x="7162800" y="3048000"/>
            <a:ext cx="1960880" cy="24384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7" name="Rectangle 6"/>
          <p:cNvSpPr/>
          <p:nvPr/>
        </p:nvSpPr>
        <p:spPr>
          <a:xfrm>
            <a:off x="2885440" y="3364604"/>
            <a:ext cx="1960880" cy="24384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8" name="Rectangle 7"/>
          <p:cNvSpPr/>
          <p:nvPr/>
        </p:nvSpPr>
        <p:spPr>
          <a:xfrm>
            <a:off x="3007360" y="4203566"/>
            <a:ext cx="2194560" cy="276994"/>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9" name="Rectangle 8"/>
          <p:cNvSpPr/>
          <p:nvPr/>
        </p:nvSpPr>
        <p:spPr>
          <a:xfrm>
            <a:off x="7162800" y="3787006"/>
            <a:ext cx="2275840" cy="276994"/>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2" name="Rectangle 11"/>
          <p:cNvSpPr/>
          <p:nvPr/>
        </p:nvSpPr>
        <p:spPr>
          <a:xfrm>
            <a:off x="7162800" y="4508366"/>
            <a:ext cx="2275840" cy="276994"/>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4" name="Rectangle 13"/>
          <p:cNvSpPr/>
          <p:nvPr/>
        </p:nvSpPr>
        <p:spPr>
          <a:xfrm>
            <a:off x="7122160" y="5297558"/>
            <a:ext cx="2275840" cy="276994"/>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5" name="Rectangle 14"/>
          <p:cNvSpPr/>
          <p:nvPr/>
        </p:nvSpPr>
        <p:spPr>
          <a:xfrm>
            <a:off x="2885440" y="4937185"/>
            <a:ext cx="2275840" cy="276994"/>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6" name="Rectangle 15"/>
          <p:cNvSpPr/>
          <p:nvPr/>
        </p:nvSpPr>
        <p:spPr>
          <a:xfrm>
            <a:off x="2885440" y="5809301"/>
            <a:ext cx="2275840" cy="276994"/>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29997860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xit" presetSubtype="4" fill="hold" grpId="0" nodeType="clickEffect">
                                  <p:stCondLst>
                                    <p:cond delay="0"/>
                                  </p:stCondLst>
                                  <p:childTnLst>
                                    <p:anim calcmode="lin" valueType="num">
                                      <p:cBhvr additive="base">
                                        <p:cTn id="25" dur="500"/>
                                        <p:tgtEl>
                                          <p:spTgt spid="2"/>
                                        </p:tgtEl>
                                        <p:attrNameLst>
                                          <p:attrName>ppt_x</p:attrName>
                                        </p:attrNameLst>
                                      </p:cBhvr>
                                      <p:tavLst>
                                        <p:tav tm="0">
                                          <p:val>
                                            <p:strVal val="ppt_x"/>
                                          </p:val>
                                        </p:tav>
                                        <p:tav tm="100000">
                                          <p:val>
                                            <p:strVal val="ppt_x"/>
                                          </p:val>
                                        </p:tav>
                                      </p:tavLst>
                                    </p:anim>
                                    <p:anim calcmode="lin" valueType="num">
                                      <p:cBhvr additive="base">
                                        <p:cTn id="26" dur="500"/>
                                        <p:tgtEl>
                                          <p:spTgt spid="2"/>
                                        </p:tgtEl>
                                        <p:attrNameLst>
                                          <p:attrName>ppt_y</p:attrName>
                                        </p:attrNameLst>
                                      </p:cBhvr>
                                      <p:tavLst>
                                        <p:tav tm="0">
                                          <p:val>
                                            <p:strVal val="ppt_y"/>
                                          </p:val>
                                        </p:tav>
                                        <p:tav tm="100000">
                                          <p:val>
                                            <p:strVal val="1+ppt_h/2"/>
                                          </p:val>
                                        </p:tav>
                                      </p:tavLst>
                                    </p:anim>
                                    <p:set>
                                      <p:cBhvr>
                                        <p:cTn id="27" dur="1" fill="hold">
                                          <p:stCondLst>
                                            <p:cond delay="499"/>
                                          </p:stCondLst>
                                        </p:cTn>
                                        <p:tgtEl>
                                          <p:spTgt spid="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 presetClass="exit" presetSubtype="4" fill="hold" grpId="0" nodeType="clickEffect">
                                  <p:stCondLst>
                                    <p:cond delay="0"/>
                                  </p:stCondLst>
                                  <p:childTnLst>
                                    <p:anim calcmode="lin" valueType="num">
                                      <p:cBhvr additive="base">
                                        <p:cTn id="31" dur="500"/>
                                        <p:tgtEl>
                                          <p:spTgt spid="7"/>
                                        </p:tgtEl>
                                        <p:attrNameLst>
                                          <p:attrName>ppt_x</p:attrName>
                                        </p:attrNameLst>
                                      </p:cBhvr>
                                      <p:tavLst>
                                        <p:tav tm="0">
                                          <p:val>
                                            <p:strVal val="ppt_x"/>
                                          </p:val>
                                        </p:tav>
                                        <p:tav tm="100000">
                                          <p:val>
                                            <p:strVal val="ppt_x"/>
                                          </p:val>
                                        </p:tav>
                                      </p:tavLst>
                                    </p:anim>
                                    <p:anim calcmode="lin" valueType="num">
                                      <p:cBhvr additive="base">
                                        <p:cTn id="32" dur="500"/>
                                        <p:tgtEl>
                                          <p:spTgt spid="7"/>
                                        </p:tgtEl>
                                        <p:attrNameLst>
                                          <p:attrName>ppt_y</p:attrName>
                                        </p:attrNameLst>
                                      </p:cBhvr>
                                      <p:tavLst>
                                        <p:tav tm="0">
                                          <p:val>
                                            <p:strVal val="ppt_y"/>
                                          </p:val>
                                        </p:tav>
                                        <p:tav tm="100000">
                                          <p:val>
                                            <p:strVal val="1+ppt_h/2"/>
                                          </p:val>
                                        </p:tav>
                                      </p:tavLst>
                                    </p:anim>
                                    <p:set>
                                      <p:cBhvr>
                                        <p:cTn id="33" dur="1" fill="hold">
                                          <p:stCondLst>
                                            <p:cond delay="499"/>
                                          </p:stCondLst>
                                        </p:cTn>
                                        <p:tgtEl>
                                          <p:spTgt spid="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 presetClass="exit" presetSubtype="4" fill="hold" grpId="0" nodeType="clickEffect">
                                  <p:stCondLst>
                                    <p:cond delay="0"/>
                                  </p:stCondLst>
                                  <p:childTnLst>
                                    <p:anim calcmode="lin" valueType="num">
                                      <p:cBhvr additive="base">
                                        <p:cTn id="37" dur="500"/>
                                        <p:tgtEl>
                                          <p:spTgt spid="9"/>
                                        </p:tgtEl>
                                        <p:attrNameLst>
                                          <p:attrName>ppt_x</p:attrName>
                                        </p:attrNameLst>
                                      </p:cBhvr>
                                      <p:tavLst>
                                        <p:tav tm="0">
                                          <p:val>
                                            <p:strVal val="ppt_x"/>
                                          </p:val>
                                        </p:tav>
                                        <p:tav tm="100000">
                                          <p:val>
                                            <p:strVal val="ppt_x"/>
                                          </p:val>
                                        </p:tav>
                                      </p:tavLst>
                                    </p:anim>
                                    <p:anim calcmode="lin" valueType="num">
                                      <p:cBhvr additive="base">
                                        <p:cTn id="38" dur="500"/>
                                        <p:tgtEl>
                                          <p:spTgt spid="9"/>
                                        </p:tgtEl>
                                        <p:attrNameLst>
                                          <p:attrName>ppt_y</p:attrName>
                                        </p:attrNameLst>
                                      </p:cBhvr>
                                      <p:tavLst>
                                        <p:tav tm="0">
                                          <p:val>
                                            <p:strVal val="ppt_y"/>
                                          </p:val>
                                        </p:tav>
                                        <p:tav tm="100000">
                                          <p:val>
                                            <p:strVal val="1+ppt_h/2"/>
                                          </p:val>
                                        </p:tav>
                                      </p:tavLst>
                                    </p:anim>
                                    <p:set>
                                      <p:cBhvr>
                                        <p:cTn id="39" dur="1" fill="hold">
                                          <p:stCondLst>
                                            <p:cond delay="499"/>
                                          </p:stCondLst>
                                        </p:cTn>
                                        <p:tgtEl>
                                          <p:spTgt spid="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xit" presetSubtype="4" fill="hold" grpId="0" nodeType="clickEffect">
                                  <p:stCondLst>
                                    <p:cond delay="0"/>
                                  </p:stCondLst>
                                  <p:childTnLst>
                                    <p:anim calcmode="lin" valueType="num">
                                      <p:cBhvr additive="base">
                                        <p:cTn id="43" dur="500"/>
                                        <p:tgtEl>
                                          <p:spTgt spid="8"/>
                                        </p:tgtEl>
                                        <p:attrNameLst>
                                          <p:attrName>ppt_x</p:attrName>
                                        </p:attrNameLst>
                                      </p:cBhvr>
                                      <p:tavLst>
                                        <p:tav tm="0">
                                          <p:val>
                                            <p:strVal val="ppt_x"/>
                                          </p:val>
                                        </p:tav>
                                        <p:tav tm="100000">
                                          <p:val>
                                            <p:strVal val="ppt_x"/>
                                          </p:val>
                                        </p:tav>
                                      </p:tavLst>
                                    </p:anim>
                                    <p:anim calcmode="lin" valueType="num">
                                      <p:cBhvr additive="base">
                                        <p:cTn id="44" dur="500"/>
                                        <p:tgtEl>
                                          <p:spTgt spid="8"/>
                                        </p:tgtEl>
                                        <p:attrNameLst>
                                          <p:attrName>ppt_y</p:attrName>
                                        </p:attrNameLst>
                                      </p:cBhvr>
                                      <p:tavLst>
                                        <p:tav tm="0">
                                          <p:val>
                                            <p:strVal val="ppt_y"/>
                                          </p:val>
                                        </p:tav>
                                        <p:tav tm="100000">
                                          <p:val>
                                            <p:strVal val="1+ppt_h/2"/>
                                          </p:val>
                                        </p:tav>
                                      </p:tavLst>
                                    </p:anim>
                                    <p:set>
                                      <p:cBhvr>
                                        <p:cTn id="45" dur="1" fill="hold">
                                          <p:stCondLst>
                                            <p:cond delay="499"/>
                                          </p:stCondLst>
                                        </p:cTn>
                                        <p:tgtEl>
                                          <p:spTgt spid="8"/>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 presetClass="exit" presetSubtype="4" fill="hold" grpId="0" nodeType="clickEffect">
                                  <p:stCondLst>
                                    <p:cond delay="0"/>
                                  </p:stCondLst>
                                  <p:childTnLst>
                                    <p:anim calcmode="lin" valueType="num">
                                      <p:cBhvr additive="base">
                                        <p:cTn id="49" dur="500"/>
                                        <p:tgtEl>
                                          <p:spTgt spid="12"/>
                                        </p:tgtEl>
                                        <p:attrNameLst>
                                          <p:attrName>ppt_x</p:attrName>
                                        </p:attrNameLst>
                                      </p:cBhvr>
                                      <p:tavLst>
                                        <p:tav tm="0">
                                          <p:val>
                                            <p:strVal val="ppt_x"/>
                                          </p:val>
                                        </p:tav>
                                        <p:tav tm="100000">
                                          <p:val>
                                            <p:strVal val="ppt_x"/>
                                          </p:val>
                                        </p:tav>
                                      </p:tavLst>
                                    </p:anim>
                                    <p:anim calcmode="lin" valueType="num">
                                      <p:cBhvr additive="base">
                                        <p:cTn id="50" dur="500"/>
                                        <p:tgtEl>
                                          <p:spTgt spid="12"/>
                                        </p:tgtEl>
                                        <p:attrNameLst>
                                          <p:attrName>ppt_y</p:attrName>
                                        </p:attrNameLst>
                                      </p:cBhvr>
                                      <p:tavLst>
                                        <p:tav tm="0">
                                          <p:val>
                                            <p:strVal val="ppt_y"/>
                                          </p:val>
                                        </p:tav>
                                        <p:tav tm="100000">
                                          <p:val>
                                            <p:strVal val="1+ppt_h/2"/>
                                          </p:val>
                                        </p:tav>
                                      </p:tavLst>
                                    </p:anim>
                                    <p:set>
                                      <p:cBhvr>
                                        <p:cTn id="51" dur="1" fill="hold">
                                          <p:stCondLst>
                                            <p:cond delay="499"/>
                                          </p:stCondLst>
                                        </p:cTn>
                                        <p:tgtEl>
                                          <p:spTgt spid="12"/>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 presetClass="exit" presetSubtype="4" fill="hold" grpId="0" nodeType="clickEffect">
                                  <p:stCondLst>
                                    <p:cond delay="0"/>
                                  </p:stCondLst>
                                  <p:childTnLst>
                                    <p:anim calcmode="lin" valueType="num">
                                      <p:cBhvr additive="base">
                                        <p:cTn id="55" dur="500"/>
                                        <p:tgtEl>
                                          <p:spTgt spid="15"/>
                                        </p:tgtEl>
                                        <p:attrNameLst>
                                          <p:attrName>ppt_x</p:attrName>
                                        </p:attrNameLst>
                                      </p:cBhvr>
                                      <p:tavLst>
                                        <p:tav tm="0">
                                          <p:val>
                                            <p:strVal val="ppt_x"/>
                                          </p:val>
                                        </p:tav>
                                        <p:tav tm="100000">
                                          <p:val>
                                            <p:strVal val="ppt_x"/>
                                          </p:val>
                                        </p:tav>
                                      </p:tavLst>
                                    </p:anim>
                                    <p:anim calcmode="lin" valueType="num">
                                      <p:cBhvr additive="base">
                                        <p:cTn id="56" dur="500"/>
                                        <p:tgtEl>
                                          <p:spTgt spid="15"/>
                                        </p:tgtEl>
                                        <p:attrNameLst>
                                          <p:attrName>ppt_y</p:attrName>
                                        </p:attrNameLst>
                                      </p:cBhvr>
                                      <p:tavLst>
                                        <p:tav tm="0">
                                          <p:val>
                                            <p:strVal val="ppt_y"/>
                                          </p:val>
                                        </p:tav>
                                        <p:tav tm="100000">
                                          <p:val>
                                            <p:strVal val="1+ppt_h/2"/>
                                          </p:val>
                                        </p:tav>
                                      </p:tavLst>
                                    </p:anim>
                                    <p:set>
                                      <p:cBhvr>
                                        <p:cTn id="57" dur="1" fill="hold">
                                          <p:stCondLst>
                                            <p:cond delay="499"/>
                                          </p:stCondLst>
                                        </p:cTn>
                                        <p:tgtEl>
                                          <p:spTgt spid="1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 presetClass="exit" presetSubtype="4" fill="hold" grpId="0" nodeType="clickEffect">
                                  <p:stCondLst>
                                    <p:cond delay="0"/>
                                  </p:stCondLst>
                                  <p:childTnLst>
                                    <p:anim calcmode="lin" valueType="num">
                                      <p:cBhvr additive="base">
                                        <p:cTn id="61" dur="500"/>
                                        <p:tgtEl>
                                          <p:spTgt spid="14"/>
                                        </p:tgtEl>
                                        <p:attrNameLst>
                                          <p:attrName>ppt_x</p:attrName>
                                        </p:attrNameLst>
                                      </p:cBhvr>
                                      <p:tavLst>
                                        <p:tav tm="0">
                                          <p:val>
                                            <p:strVal val="ppt_x"/>
                                          </p:val>
                                        </p:tav>
                                        <p:tav tm="100000">
                                          <p:val>
                                            <p:strVal val="ppt_x"/>
                                          </p:val>
                                        </p:tav>
                                      </p:tavLst>
                                    </p:anim>
                                    <p:anim calcmode="lin" valueType="num">
                                      <p:cBhvr additive="base">
                                        <p:cTn id="62" dur="500"/>
                                        <p:tgtEl>
                                          <p:spTgt spid="14"/>
                                        </p:tgtEl>
                                        <p:attrNameLst>
                                          <p:attrName>ppt_y</p:attrName>
                                        </p:attrNameLst>
                                      </p:cBhvr>
                                      <p:tavLst>
                                        <p:tav tm="0">
                                          <p:val>
                                            <p:strVal val="ppt_y"/>
                                          </p:val>
                                        </p:tav>
                                        <p:tav tm="100000">
                                          <p:val>
                                            <p:strVal val="1+ppt_h/2"/>
                                          </p:val>
                                        </p:tav>
                                      </p:tavLst>
                                    </p:anim>
                                    <p:set>
                                      <p:cBhvr>
                                        <p:cTn id="63" dur="1" fill="hold">
                                          <p:stCondLst>
                                            <p:cond delay="499"/>
                                          </p:stCondLst>
                                        </p:cTn>
                                        <p:tgtEl>
                                          <p:spTgt spid="14"/>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 presetClass="exit" presetSubtype="4" fill="hold" grpId="0" nodeType="clickEffect">
                                  <p:stCondLst>
                                    <p:cond delay="0"/>
                                  </p:stCondLst>
                                  <p:childTnLst>
                                    <p:anim calcmode="lin" valueType="num">
                                      <p:cBhvr additive="base">
                                        <p:cTn id="67" dur="500"/>
                                        <p:tgtEl>
                                          <p:spTgt spid="16"/>
                                        </p:tgtEl>
                                        <p:attrNameLst>
                                          <p:attrName>ppt_x</p:attrName>
                                        </p:attrNameLst>
                                      </p:cBhvr>
                                      <p:tavLst>
                                        <p:tav tm="0">
                                          <p:val>
                                            <p:strVal val="ppt_x"/>
                                          </p:val>
                                        </p:tav>
                                        <p:tav tm="100000">
                                          <p:val>
                                            <p:strVal val="ppt_x"/>
                                          </p:val>
                                        </p:tav>
                                      </p:tavLst>
                                    </p:anim>
                                    <p:anim calcmode="lin" valueType="num">
                                      <p:cBhvr additive="base">
                                        <p:cTn id="68" dur="500"/>
                                        <p:tgtEl>
                                          <p:spTgt spid="16"/>
                                        </p:tgtEl>
                                        <p:attrNameLst>
                                          <p:attrName>ppt_y</p:attrName>
                                        </p:attrNameLst>
                                      </p:cBhvr>
                                      <p:tavLst>
                                        <p:tav tm="0">
                                          <p:val>
                                            <p:strVal val="ppt_y"/>
                                          </p:val>
                                        </p:tav>
                                        <p:tav tm="100000">
                                          <p:val>
                                            <p:strVal val="1+ppt_h/2"/>
                                          </p:val>
                                        </p:tav>
                                      </p:tavLst>
                                    </p:anim>
                                    <p:set>
                                      <p:cBhvr>
                                        <p:cTn id="69"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2" grpId="0" animBg="1"/>
      <p:bldP spid="14" grpId="0" animBg="1"/>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3F8FBA-E5E4-211D-666A-E6543C8B4A00}"/>
              </a:ext>
            </a:extLst>
          </p:cNvPr>
          <p:cNvSpPr>
            <a:spLocks noGrp="1"/>
          </p:cNvSpPr>
          <p:nvPr>
            <p:ph type="title"/>
          </p:nvPr>
        </p:nvSpPr>
        <p:spPr>
          <a:xfrm>
            <a:off x="838200" y="639907"/>
            <a:ext cx="8864598" cy="772982"/>
          </a:xfrm>
        </p:spPr>
        <p:txBody>
          <a:bodyPr>
            <a:normAutofit/>
          </a:bodyPr>
          <a:lstStyle/>
          <a:p>
            <a:pPr algn="ctr"/>
            <a:r>
              <a:rPr lang="fr-FR" b="1" dirty="0">
                <a:latin typeface="Times New Roman" panose="02020603050405020304" pitchFamily="18" charset="0"/>
                <a:cs typeface="Times New Roman" panose="02020603050405020304" pitchFamily="18" charset="0"/>
              </a:rPr>
              <a:t>A. Le web </a:t>
            </a:r>
            <a:r>
              <a:rPr lang="fr-FR" b="1" dirty="0" err="1" smtClean="0">
                <a:latin typeface="Times New Roman" panose="02020603050405020304" pitchFamily="18" charset="0"/>
                <a:cs typeface="Times New Roman" panose="02020603050405020304" pitchFamily="18" charset="0"/>
              </a:rPr>
              <a:t>scraping</a:t>
            </a:r>
            <a:endParaRPr lang="fr-FR" b="1" dirty="0">
              <a:latin typeface="Times New Roman" panose="02020603050405020304" pitchFamily="18" charset="0"/>
              <a:cs typeface="Times New Roman" panose="02020603050405020304" pitchFamily="18" charset="0"/>
            </a:endParaRPr>
          </a:p>
        </p:txBody>
      </p:sp>
      <p:sp>
        <p:nvSpPr>
          <p:cNvPr id="8" name="Espace réservé du contenu 7">
            <a:extLst>
              <a:ext uri="{FF2B5EF4-FFF2-40B4-BE49-F238E27FC236}">
                <a16:creationId xmlns:a16="http://schemas.microsoft.com/office/drawing/2014/main" id="{73401D2A-AEA1-8FED-CD2E-8F6C42BB54CC}"/>
              </a:ext>
            </a:extLst>
          </p:cNvPr>
          <p:cNvSpPr>
            <a:spLocks noGrp="1"/>
          </p:cNvSpPr>
          <p:nvPr>
            <p:ph idx="1"/>
          </p:nvPr>
        </p:nvSpPr>
        <p:spPr>
          <a:xfrm>
            <a:off x="838200" y="1616262"/>
            <a:ext cx="10515600" cy="1733220"/>
          </a:xfrm>
        </p:spPr>
        <p:txBody>
          <a:bodyPr>
            <a:noAutofit/>
          </a:bodyPr>
          <a:lstStyle/>
          <a:p>
            <a:pPr marL="0" indent="0" algn="just">
              <a:buNone/>
            </a:pPr>
            <a:r>
              <a:rPr lang="fr-FR" sz="2400" dirty="0">
                <a:latin typeface="Times New Roman" panose="02020603050405020304" pitchFamily="18" charset="0"/>
                <a:cs typeface="Times New Roman" panose="02020603050405020304" pitchFamily="18" charset="0"/>
              </a:rPr>
              <a:t>Le web scraping, parfois appelé harvesting ou en français moissonnage1, est une technique d'extraction des données de sites web par l'utilisation d'un script ou d'un programme dans le but de les transformer et les réutiliser dans un autre contexte comme l'enrichissement de bases de données, le </a:t>
            </a:r>
            <a:r>
              <a:rPr lang="fr-FR" sz="2400" dirty="0" smtClean="0">
                <a:latin typeface="Times New Roman" panose="02020603050405020304" pitchFamily="18" charset="0"/>
                <a:cs typeface="Times New Roman" panose="02020603050405020304" pitchFamily="18" charset="0"/>
              </a:rPr>
              <a:t>référencement </a:t>
            </a:r>
            <a:r>
              <a:rPr lang="fr-FR" sz="2400" dirty="0">
                <a:latin typeface="Times New Roman" panose="02020603050405020304" pitchFamily="18" charset="0"/>
                <a:cs typeface="Times New Roman" panose="02020603050405020304" pitchFamily="18" charset="0"/>
              </a:rPr>
              <a:t>ou l'exploration de données.</a:t>
            </a:r>
          </a:p>
        </p:txBody>
      </p:sp>
      <p:pic>
        <p:nvPicPr>
          <p:cNvPr id="5" name="Image 4">
            <a:extLst>
              <a:ext uri="{FF2B5EF4-FFF2-40B4-BE49-F238E27FC236}">
                <a16:creationId xmlns:a16="http://schemas.microsoft.com/office/drawing/2014/main" id="{70F440D8-D8F9-F63E-EF90-781BEB74655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354713" y="733135"/>
            <a:ext cx="661321" cy="690152"/>
          </a:xfrm>
          <a:prstGeom prst="rect">
            <a:avLst/>
          </a:prstGeom>
        </p:spPr>
      </p:pic>
      <p:pic>
        <p:nvPicPr>
          <p:cNvPr id="10" name="Image 9">
            <a:extLst>
              <a:ext uri="{FF2B5EF4-FFF2-40B4-BE49-F238E27FC236}">
                <a16:creationId xmlns:a16="http://schemas.microsoft.com/office/drawing/2014/main" id="{6164F6F2-B819-7263-B630-052A5FF666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7458" y="3237722"/>
            <a:ext cx="4462782" cy="3010684"/>
          </a:xfrm>
          <a:prstGeom prst="rect">
            <a:avLst/>
          </a:prstGeom>
        </p:spPr>
      </p:pic>
      <p:pic>
        <p:nvPicPr>
          <p:cNvPr id="12" name="Image 11">
            <a:extLst>
              <a:ext uri="{FF2B5EF4-FFF2-40B4-BE49-F238E27FC236}">
                <a16:creationId xmlns:a16="http://schemas.microsoft.com/office/drawing/2014/main" id="{4BA3EFAF-5985-B549-256D-099AC17084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437" y="3909827"/>
            <a:ext cx="4102607" cy="2210159"/>
          </a:xfrm>
          <a:prstGeom prst="rect">
            <a:avLst/>
          </a:prstGeom>
        </p:spPr>
      </p:pic>
    </p:spTree>
    <p:extLst>
      <p:ext uri="{BB962C8B-B14F-4D97-AF65-F5344CB8AC3E}">
        <p14:creationId xmlns:p14="http://schemas.microsoft.com/office/powerpoint/2010/main" val="34692543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7274" y="644410"/>
            <a:ext cx="10137446" cy="1303867"/>
          </a:xfrm>
        </p:spPr>
        <p:txBody>
          <a:bodyPr>
            <a:normAutofit/>
          </a:bodyPr>
          <a:lstStyle/>
          <a:p>
            <a:r>
              <a:rPr lang="fr-FR" sz="3600" b="1" dirty="0" smtClean="0">
                <a:latin typeface="Times New Roman" panose="02020603050405020304" pitchFamily="18" charset="0"/>
                <a:cs typeface="Times New Roman" panose="02020603050405020304" pitchFamily="18" charset="0"/>
              </a:rPr>
              <a:t>	</a:t>
            </a:r>
            <a:r>
              <a:rPr lang="fr-FR" sz="3200" b="1" dirty="0" smtClean="0">
                <a:latin typeface="Times New Roman" panose="02020603050405020304" pitchFamily="18" charset="0"/>
                <a:cs typeface="Times New Roman" panose="02020603050405020304" pitchFamily="18" charset="0"/>
              </a:rPr>
              <a:t>B</a:t>
            </a:r>
            <a:r>
              <a:rPr lang="fr-FR" sz="3200" b="1" dirty="0">
                <a:latin typeface="Times New Roman" panose="02020603050405020304" pitchFamily="18" charset="0"/>
                <a:cs typeface="Times New Roman" panose="02020603050405020304" pitchFamily="18" charset="0"/>
              </a:rPr>
              <a:t>. L'extraction de </a:t>
            </a:r>
            <a:r>
              <a:rPr lang="fr-FR" sz="3200" b="1" dirty="0" smtClean="0">
                <a:latin typeface="Times New Roman" panose="02020603050405020304" pitchFamily="18" charset="0"/>
                <a:cs typeface="Times New Roman" panose="02020603050405020304" pitchFamily="18" charset="0"/>
              </a:rPr>
              <a:t>faits 	(sujets</a:t>
            </a:r>
            <a:r>
              <a:rPr lang="fr-FR" sz="3200" b="1" dirty="0">
                <a:latin typeface="Times New Roman" panose="02020603050405020304" pitchFamily="18" charset="0"/>
                <a:cs typeface="Times New Roman" panose="02020603050405020304" pitchFamily="18" charset="0"/>
              </a:rPr>
              <a:t>, prédicats, objets)</a:t>
            </a:r>
            <a:endParaRPr lang="fr-FR" sz="2800" dirty="0"/>
          </a:p>
        </p:txBody>
      </p:sp>
      <p:sp>
        <p:nvSpPr>
          <p:cNvPr id="3" name="Espace réservé du contenu 2"/>
          <p:cNvSpPr>
            <a:spLocks noGrp="1"/>
          </p:cNvSpPr>
          <p:nvPr>
            <p:ph idx="1"/>
          </p:nvPr>
        </p:nvSpPr>
        <p:spPr>
          <a:xfrm>
            <a:off x="1150314" y="1853807"/>
            <a:ext cx="9601196" cy="3318936"/>
          </a:xfrm>
        </p:spPr>
        <p:txBody>
          <a:bodyPr/>
          <a:lstStyle/>
          <a:p>
            <a:pPr algn="just"/>
            <a:r>
              <a:rPr lang="fr-FR" sz="2800" dirty="0">
                <a:solidFill>
                  <a:srgbClr val="000000"/>
                </a:solidFill>
                <a:latin typeface="Times New Roman" panose="02020603050405020304" pitchFamily="18" charset="0"/>
                <a:cs typeface="Times New Roman" panose="02020603050405020304" pitchFamily="18" charset="0"/>
              </a:rPr>
              <a:t>Dans le contexte de l'automatisation de l'extraction de faits à partir de textes, le prétraitement est crucial pour préparer les données textuelles en vue de l'extraction des faits, incluant les sujets, prédicats et objets</a:t>
            </a:r>
            <a:r>
              <a:rPr lang="fr-FR" sz="2800" dirty="0" smtClean="0">
                <a:solidFill>
                  <a:srgbClr val="000000"/>
                </a:solidFill>
                <a:latin typeface="Times New Roman" panose="02020603050405020304" pitchFamily="18" charset="0"/>
                <a:cs typeface="Times New Roman" panose="02020603050405020304" pitchFamily="18" charset="0"/>
              </a:rPr>
              <a:t>.</a:t>
            </a:r>
            <a:endParaRPr lang="fr-FR" sz="3600" dirty="0">
              <a:latin typeface="Times New Roman" panose="02020603050405020304" pitchFamily="18" charset="0"/>
              <a:cs typeface="Times New Roman" panose="02020603050405020304" pitchFamily="18" charset="0"/>
            </a:endParaRPr>
          </a:p>
          <a:p>
            <a:endParaRPr lang="fr-FR" dirty="0"/>
          </a:p>
        </p:txBody>
      </p:sp>
      <p:pic>
        <p:nvPicPr>
          <p:cNvPr id="4" name="Image 3">
            <a:extLst>
              <a:ext uri="{FF2B5EF4-FFF2-40B4-BE49-F238E27FC236}">
                <a16:creationId xmlns:a16="http://schemas.microsoft.com/office/drawing/2014/main" id="{E655F857-1D4E-7143-1A25-E89C61640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0131" y="3813547"/>
            <a:ext cx="6243080" cy="2307104"/>
          </a:xfrm>
          <a:prstGeom prst="rect">
            <a:avLst/>
          </a:prstGeom>
        </p:spPr>
      </p:pic>
      <p:pic>
        <p:nvPicPr>
          <p:cNvPr id="5" name="Image 4">
            <a:extLst>
              <a:ext uri="{FF2B5EF4-FFF2-40B4-BE49-F238E27FC236}">
                <a16:creationId xmlns:a16="http://schemas.microsoft.com/office/drawing/2014/main" id="{4565A00C-A569-D268-CA23-0DE61665835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50314" y="905899"/>
            <a:ext cx="749606" cy="947908"/>
          </a:xfrm>
          <a:prstGeom prst="rect">
            <a:avLst/>
          </a:prstGeom>
        </p:spPr>
      </p:pic>
    </p:spTree>
    <p:extLst>
      <p:ext uri="{BB962C8B-B14F-4D97-AF65-F5344CB8AC3E}">
        <p14:creationId xmlns:p14="http://schemas.microsoft.com/office/powerpoint/2010/main" val="94378663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7274" y="821997"/>
            <a:ext cx="9601196" cy="958428"/>
          </a:xfrm>
        </p:spPr>
        <p:txBody>
          <a:bodyPr>
            <a:normAutofit/>
          </a:bodyPr>
          <a:lstStyle/>
          <a:p>
            <a:r>
              <a:rPr lang="fr-FR" sz="3600" b="1" dirty="0" smtClean="0">
                <a:latin typeface="Times New Roman" panose="02020603050405020304" pitchFamily="18" charset="0"/>
                <a:cs typeface="Times New Roman" panose="02020603050405020304" pitchFamily="18" charset="0"/>
              </a:rPr>
              <a:t>	</a:t>
            </a:r>
            <a:r>
              <a:rPr lang="fr-FR" sz="3200" b="1" dirty="0" smtClean="0">
                <a:latin typeface="Times New Roman" panose="02020603050405020304" pitchFamily="18" charset="0"/>
                <a:cs typeface="Times New Roman" panose="02020603050405020304" pitchFamily="18" charset="0"/>
              </a:rPr>
              <a:t>B</a:t>
            </a:r>
            <a:r>
              <a:rPr lang="fr-FR" sz="3200" b="1" dirty="0">
                <a:latin typeface="Times New Roman" panose="02020603050405020304" pitchFamily="18" charset="0"/>
                <a:cs typeface="Times New Roman" panose="02020603050405020304" pitchFamily="18" charset="0"/>
              </a:rPr>
              <a:t>. L'extraction de </a:t>
            </a:r>
            <a:r>
              <a:rPr lang="fr-FR" sz="3200" b="1" dirty="0" smtClean="0">
                <a:latin typeface="Times New Roman" panose="02020603050405020304" pitchFamily="18" charset="0"/>
                <a:cs typeface="Times New Roman" panose="02020603050405020304" pitchFamily="18" charset="0"/>
              </a:rPr>
              <a:t>faits 	(sujets</a:t>
            </a:r>
            <a:r>
              <a:rPr lang="fr-FR" sz="3200" b="1" dirty="0">
                <a:latin typeface="Times New Roman" panose="02020603050405020304" pitchFamily="18" charset="0"/>
                <a:cs typeface="Times New Roman" panose="02020603050405020304" pitchFamily="18" charset="0"/>
              </a:rPr>
              <a:t>, prédicats, objets</a:t>
            </a:r>
            <a:r>
              <a:rPr lang="fr-FR" sz="3600" b="1" dirty="0">
                <a:latin typeface="Times New Roman" panose="02020603050405020304" pitchFamily="18" charset="0"/>
                <a:cs typeface="Times New Roman" panose="02020603050405020304" pitchFamily="18" charset="0"/>
              </a:rPr>
              <a:t>)</a:t>
            </a:r>
            <a:endParaRPr lang="fr-FR" sz="3200" dirty="0"/>
          </a:p>
        </p:txBody>
      </p:sp>
      <p:sp>
        <p:nvSpPr>
          <p:cNvPr id="3" name="Espace réservé du contenu 2"/>
          <p:cNvSpPr>
            <a:spLocks noGrp="1"/>
          </p:cNvSpPr>
          <p:nvPr>
            <p:ph idx="1"/>
          </p:nvPr>
        </p:nvSpPr>
        <p:spPr>
          <a:xfrm>
            <a:off x="1143001" y="1866052"/>
            <a:ext cx="9601196" cy="3318936"/>
          </a:xfrm>
        </p:spPr>
        <p:txBody>
          <a:bodyPr/>
          <a:lstStyle/>
          <a:p>
            <a:pPr algn="just"/>
            <a:r>
              <a:rPr lang="fr-FR" sz="3200" dirty="0" smtClean="0">
                <a:solidFill>
                  <a:srgbClr val="000000"/>
                </a:solidFill>
                <a:latin typeface="Times New Roman" panose="02020603050405020304" pitchFamily="18" charset="0"/>
                <a:cs typeface="Times New Roman" panose="02020603050405020304" pitchFamily="18" charset="0"/>
              </a:rPr>
              <a:t>Son </a:t>
            </a:r>
            <a:r>
              <a:rPr lang="fr-FR" sz="3200" dirty="0">
                <a:solidFill>
                  <a:srgbClr val="000000"/>
                </a:solidFill>
                <a:latin typeface="Times New Roman" panose="02020603050405020304" pitchFamily="18" charset="0"/>
                <a:cs typeface="Times New Roman" panose="02020603050405020304" pitchFamily="18" charset="0"/>
              </a:rPr>
              <a:t>objectif est de rendre les données textuelles plus organisées, cohérentes et adaptées à l'analyse par des techniques d'extraction automatisée, comme l'analyse de dépendances syntaxiques ou les modèles de langage </a:t>
            </a:r>
            <a:r>
              <a:rPr lang="fr-FR" sz="3200" dirty="0" smtClean="0">
                <a:solidFill>
                  <a:srgbClr val="000000"/>
                </a:solidFill>
                <a:latin typeface="Times New Roman" panose="02020603050405020304" pitchFamily="18" charset="0"/>
                <a:cs typeface="Times New Roman" panose="02020603050405020304" pitchFamily="18" charset="0"/>
              </a:rPr>
              <a:t>statistiques</a:t>
            </a:r>
          </a:p>
          <a:p>
            <a:endParaRPr lang="fr-FR" sz="3200" dirty="0">
              <a:latin typeface="Times New Roman" panose="02020603050405020304" pitchFamily="18" charset="0"/>
              <a:cs typeface="Times New Roman" panose="02020603050405020304" pitchFamily="18" charset="0"/>
            </a:endParaRPr>
          </a:p>
          <a:p>
            <a:endParaRPr lang="fr-FR" dirty="0"/>
          </a:p>
        </p:txBody>
      </p:sp>
      <p:pic>
        <p:nvPicPr>
          <p:cNvPr id="4" name="Image 3">
            <a:extLst>
              <a:ext uri="{FF2B5EF4-FFF2-40B4-BE49-F238E27FC236}">
                <a16:creationId xmlns:a16="http://schemas.microsoft.com/office/drawing/2014/main" id="{E655F857-1D4E-7143-1A25-E89C61640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0361" y="3904944"/>
            <a:ext cx="6243080" cy="2307104"/>
          </a:xfrm>
          <a:prstGeom prst="rect">
            <a:avLst/>
          </a:prstGeom>
        </p:spPr>
      </p:pic>
      <p:pic>
        <p:nvPicPr>
          <p:cNvPr id="5" name="Image 4">
            <a:extLst>
              <a:ext uri="{FF2B5EF4-FFF2-40B4-BE49-F238E27FC236}">
                <a16:creationId xmlns:a16="http://schemas.microsoft.com/office/drawing/2014/main" id="{4565A00C-A569-D268-CA23-0DE61665835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57274" y="821997"/>
            <a:ext cx="750228" cy="948694"/>
          </a:xfrm>
          <a:prstGeom prst="rect">
            <a:avLst/>
          </a:prstGeom>
        </p:spPr>
      </p:pic>
    </p:spTree>
    <p:extLst>
      <p:ext uri="{BB962C8B-B14F-4D97-AF65-F5344CB8AC3E}">
        <p14:creationId xmlns:p14="http://schemas.microsoft.com/office/powerpoint/2010/main" val="5634456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32842" y="711349"/>
            <a:ext cx="9601196" cy="961515"/>
          </a:xfrm>
        </p:spPr>
        <p:txBody>
          <a:bodyPr>
            <a:normAutofit/>
          </a:bodyPr>
          <a:lstStyle/>
          <a:p>
            <a:r>
              <a:rPr lang="fr-FR" sz="3600" b="1" dirty="0" smtClean="0">
                <a:latin typeface="Times New Roman" panose="02020603050405020304" pitchFamily="18" charset="0"/>
                <a:cs typeface="Times New Roman" panose="02020603050405020304" pitchFamily="18" charset="0"/>
              </a:rPr>
              <a:t>	</a:t>
            </a:r>
            <a:r>
              <a:rPr lang="fr-FR" sz="3200" b="1" dirty="0" smtClean="0">
                <a:latin typeface="Times New Roman" panose="02020603050405020304" pitchFamily="18" charset="0"/>
                <a:cs typeface="Times New Roman" panose="02020603050405020304" pitchFamily="18" charset="0"/>
              </a:rPr>
              <a:t>B</a:t>
            </a:r>
            <a:r>
              <a:rPr lang="fr-FR" sz="3200" b="1" dirty="0">
                <a:latin typeface="Times New Roman" panose="02020603050405020304" pitchFamily="18" charset="0"/>
                <a:cs typeface="Times New Roman" panose="02020603050405020304" pitchFamily="18" charset="0"/>
              </a:rPr>
              <a:t>. L'extraction de </a:t>
            </a:r>
            <a:r>
              <a:rPr lang="fr-FR" sz="3200" b="1" dirty="0" smtClean="0">
                <a:latin typeface="Times New Roman" panose="02020603050405020304" pitchFamily="18" charset="0"/>
                <a:cs typeface="Times New Roman" panose="02020603050405020304" pitchFamily="18" charset="0"/>
              </a:rPr>
              <a:t>faits 	(sujets</a:t>
            </a:r>
            <a:r>
              <a:rPr lang="fr-FR" sz="3200" b="1" dirty="0">
                <a:latin typeface="Times New Roman" panose="02020603050405020304" pitchFamily="18" charset="0"/>
                <a:cs typeface="Times New Roman" panose="02020603050405020304" pitchFamily="18" charset="0"/>
              </a:rPr>
              <a:t>, prédicats, objets)</a:t>
            </a:r>
            <a:endParaRPr lang="fr-FR" sz="2800" dirty="0"/>
          </a:p>
        </p:txBody>
      </p:sp>
      <p:sp>
        <p:nvSpPr>
          <p:cNvPr id="3" name="Espace réservé du contenu 2"/>
          <p:cNvSpPr>
            <a:spLocks noGrp="1"/>
          </p:cNvSpPr>
          <p:nvPr>
            <p:ph idx="1"/>
          </p:nvPr>
        </p:nvSpPr>
        <p:spPr/>
        <p:txBody>
          <a:bodyPr/>
          <a:lstStyle/>
          <a:p>
            <a:endParaRPr lang="fr-FR" sz="3200" dirty="0">
              <a:latin typeface="Times New Roman" panose="02020603050405020304" pitchFamily="18" charset="0"/>
              <a:cs typeface="Times New Roman" panose="02020603050405020304" pitchFamily="18" charset="0"/>
            </a:endParaRPr>
          </a:p>
          <a:p>
            <a:endParaRPr lang="fr-FR" dirty="0"/>
          </a:p>
        </p:txBody>
      </p:sp>
      <p:pic>
        <p:nvPicPr>
          <p:cNvPr id="5" name="Image 4">
            <a:extLst>
              <a:ext uri="{FF2B5EF4-FFF2-40B4-BE49-F238E27FC236}">
                <a16:creationId xmlns:a16="http://schemas.microsoft.com/office/drawing/2014/main" id="{4565A00C-A569-D268-CA23-0DE61665835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57274" y="821997"/>
            <a:ext cx="750228" cy="948694"/>
          </a:xfrm>
          <a:prstGeom prst="rect">
            <a:avLst/>
          </a:prstGeom>
        </p:spPr>
      </p:pic>
      <p:graphicFrame>
        <p:nvGraphicFramePr>
          <p:cNvPr id="6" name="Diagramme 5">
            <a:extLst>
              <a:ext uri="{FF2B5EF4-FFF2-40B4-BE49-F238E27FC236}">
                <a16:creationId xmlns:a16="http://schemas.microsoft.com/office/drawing/2014/main" id="{CD8DD41E-0737-D524-6918-00A94332F7D5}"/>
              </a:ext>
            </a:extLst>
          </p:cNvPr>
          <p:cNvGraphicFramePr/>
          <p:nvPr>
            <p:extLst>
              <p:ext uri="{D42A27DB-BD31-4B8C-83A1-F6EECF244321}">
                <p14:modId xmlns:p14="http://schemas.microsoft.com/office/powerpoint/2010/main" val="1744398964"/>
              </p:ext>
            </p:extLst>
          </p:nvPr>
        </p:nvGraphicFramePr>
        <p:xfrm>
          <a:off x="788516" y="1943647"/>
          <a:ext cx="10614966" cy="39322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863600" y="1943647"/>
            <a:ext cx="2123440" cy="26107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3029912" y="1956716"/>
            <a:ext cx="8266276" cy="36980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820728" y="2204720"/>
            <a:ext cx="2166312" cy="172956"/>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820728" y="2550631"/>
            <a:ext cx="1272232" cy="267374"/>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2130251" y="2581351"/>
            <a:ext cx="8766345" cy="236654"/>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820728" y="2846345"/>
            <a:ext cx="8766345" cy="236654"/>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863601" y="3137628"/>
            <a:ext cx="2834640" cy="234784"/>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3678782" y="3118526"/>
            <a:ext cx="7617405" cy="253886"/>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867432" y="3353782"/>
            <a:ext cx="4286658" cy="22296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820728" y="3686796"/>
            <a:ext cx="3822392" cy="29890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4643120" y="3686796"/>
            <a:ext cx="6502400" cy="275604"/>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863599" y="3907415"/>
            <a:ext cx="10432588" cy="392666"/>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820728" y="4450080"/>
            <a:ext cx="2166312" cy="27431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2987039" y="4461822"/>
            <a:ext cx="8291981" cy="26257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863599" y="4691574"/>
            <a:ext cx="8158480" cy="20578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788516" y="5036849"/>
            <a:ext cx="2523644" cy="30083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3318912" y="5036849"/>
            <a:ext cx="7826608" cy="30083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820728" y="5326262"/>
            <a:ext cx="7794396" cy="241836"/>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0198103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grpId="0" nodeType="clickEffect">
                                  <p:stCondLst>
                                    <p:cond delay="0"/>
                                  </p:stCondLst>
                                  <p:childTnLst>
                                    <p:animEffect transition="out" filter="circle(out)">
                                      <p:cBhvr>
                                        <p:cTn id="6" dur="2000"/>
                                        <p:tgtEl>
                                          <p:spTgt spid="4"/>
                                        </p:tgtEl>
                                      </p:cBhvr>
                                    </p:animEffect>
                                    <p:set>
                                      <p:cBhvr>
                                        <p:cTn id="7" dur="1" fill="hold">
                                          <p:stCondLst>
                                            <p:cond delay="19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16"/>
                                        </p:tgtEl>
                                      </p:cBhvr>
                                    </p:animEffect>
                                    <p:set>
                                      <p:cBhvr>
                                        <p:cTn id="57" dur="1" fill="hold">
                                          <p:stCondLst>
                                            <p:cond delay="499"/>
                                          </p:stCondLst>
                                        </p:cTn>
                                        <p:tgtEl>
                                          <p:spTgt spid="16"/>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0" nodeType="clickEffect">
                                  <p:stCondLst>
                                    <p:cond delay="0"/>
                                  </p:stCondLst>
                                  <p:childTnLst>
                                    <p:animEffect transition="out" filter="fade">
                                      <p:cBhvr>
                                        <p:cTn id="61" dur="500"/>
                                        <p:tgtEl>
                                          <p:spTgt spid="17"/>
                                        </p:tgtEl>
                                      </p:cBhvr>
                                    </p:animEffect>
                                    <p:set>
                                      <p:cBhvr>
                                        <p:cTn id="62" dur="1" fill="hold">
                                          <p:stCondLst>
                                            <p:cond delay="499"/>
                                          </p:stCondLst>
                                        </p:cTn>
                                        <p:tgtEl>
                                          <p:spTgt spid="1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0" nodeType="clickEffect">
                                  <p:stCondLst>
                                    <p:cond delay="0"/>
                                  </p:stCondLst>
                                  <p:childTnLst>
                                    <p:animEffect transition="out" filter="fade">
                                      <p:cBhvr>
                                        <p:cTn id="66" dur="500"/>
                                        <p:tgtEl>
                                          <p:spTgt spid="18"/>
                                        </p:tgtEl>
                                      </p:cBhvr>
                                    </p:animEffect>
                                    <p:set>
                                      <p:cBhvr>
                                        <p:cTn id="67" dur="1" fill="hold">
                                          <p:stCondLst>
                                            <p:cond delay="499"/>
                                          </p:stCondLst>
                                        </p:cTn>
                                        <p:tgtEl>
                                          <p:spTgt spid="1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0" nodeType="clickEffect">
                                  <p:stCondLst>
                                    <p:cond delay="0"/>
                                  </p:stCondLst>
                                  <p:childTnLst>
                                    <p:animEffect transition="out" filter="fade">
                                      <p:cBhvr>
                                        <p:cTn id="71" dur="500"/>
                                        <p:tgtEl>
                                          <p:spTgt spid="19"/>
                                        </p:tgtEl>
                                      </p:cBhvr>
                                    </p:animEffect>
                                    <p:set>
                                      <p:cBhvr>
                                        <p:cTn id="72" dur="1" fill="hold">
                                          <p:stCondLst>
                                            <p:cond delay="499"/>
                                          </p:stCondLst>
                                        </p:cTn>
                                        <p:tgtEl>
                                          <p:spTgt spid="19"/>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0" nodeType="clickEffect">
                                  <p:stCondLst>
                                    <p:cond delay="0"/>
                                  </p:stCondLst>
                                  <p:childTnLst>
                                    <p:animEffect transition="out" filter="fade">
                                      <p:cBhvr>
                                        <p:cTn id="76" dur="500"/>
                                        <p:tgtEl>
                                          <p:spTgt spid="20"/>
                                        </p:tgtEl>
                                      </p:cBhvr>
                                    </p:animEffect>
                                    <p:set>
                                      <p:cBhvr>
                                        <p:cTn id="77" dur="1" fill="hold">
                                          <p:stCondLst>
                                            <p:cond delay="499"/>
                                          </p:stCondLst>
                                        </p:cTn>
                                        <p:tgtEl>
                                          <p:spTgt spid="20"/>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0" nodeType="clickEffect">
                                  <p:stCondLst>
                                    <p:cond delay="0"/>
                                  </p:stCondLst>
                                  <p:childTnLst>
                                    <p:animEffect transition="out" filter="fade">
                                      <p:cBhvr>
                                        <p:cTn id="81" dur="500"/>
                                        <p:tgtEl>
                                          <p:spTgt spid="21"/>
                                        </p:tgtEl>
                                      </p:cBhvr>
                                    </p:animEffect>
                                    <p:set>
                                      <p:cBhvr>
                                        <p:cTn id="82" dur="1" fill="hold">
                                          <p:stCondLst>
                                            <p:cond delay="499"/>
                                          </p:stCondLst>
                                        </p:cTn>
                                        <p:tgtEl>
                                          <p:spTgt spid="21"/>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0" nodeType="clickEffect">
                                  <p:stCondLst>
                                    <p:cond delay="0"/>
                                  </p:stCondLst>
                                  <p:childTnLst>
                                    <p:animEffect transition="out" filter="fade">
                                      <p:cBhvr>
                                        <p:cTn id="86" dur="500"/>
                                        <p:tgtEl>
                                          <p:spTgt spid="22"/>
                                        </p:tgtEl>
                                      </p:cBhvr>
                                    </p:animEffect>
                                    <p:set>
                                      <p:cBhvr>
                                        <p:cTn id="87" dur="1" fill="hold">
                                          <p:stCondLst>
                                            <p:cond delay="499"/>
                                          </p:stCondLst>
                                        </p:cTn>
                                        <p:tgtEl>
                                          <p:spTgt spid="22"/>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0" nodeType="clickEffect">
                                  <p:stCondLst>
                                    <p:cond delay="0"/>
                                  </p:stCondLst>
                                  <p:childTnLst>
                                    <p:animEffect transition="out" filter="fade">
                                      <p:cBhvr>
                                        <p:cTn id="91" dur="500"/>
                                        <p:tgtEl>
                                          <p:spTgt spid="23"/>
                                        </p:tgtEl>
                                      </p:cBhvr>
                                    </p:animEffect>
                                    <p:set>
                                      <p:cBhvr>
                                        <p:cTn id="92"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1024128" y="2286000"/>
            <a:ext cx="9720073" cy="2397967"/>
          </a:xfrm>
        </p:spPr>
        <p:txBody>
          <a:bodyPr anchor="ctr">
            <a:normAutofit/>
          </a:bodyPr>
          <a:lstStyle/>
          <a:p>
            <a:pPr algn="ctr"/>
            <a:r>
              <a:rPr lang="fr-FR" sz="5400" dirty="0">
                <a:latin typeface="Times New Roman" panose="02020603050405020304" pitchFamily="18" charset="0"/>
                <a:cs typeface="Times New Roman" panose="02020603050405020304" pitchFamily="18" charset="0"/>
              </a:rPr>
              <a:t>Etude technique du projet</a:t>
            </a:r>
            <a:endParaRPr lang="fr-FR" sz="4800" dirty="0"/>
          </a:p>
        </p:txBody>
      </p:sp>
      <p:pic>
        <p:nvPicPr>
          <p:cNvPr id="4" name="Image 3">
            <a:extLst>
              <a:ext uri="{FF2B5EF4-FFF2-40B4-BE49-F238E27FC236}">
                <a16:creationId xmlns:a16="http://schemas.microsoft.com/office/drawing/2014/main" id="{27BA3160-9935-38B2-0DA4-5BF49A3E7B0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147663" y="2971897"/>
            <a:ext cx="1026172" cy="1026172"/>
          </a:xfrm>
          <a:prstGeom prst="rect">
            <a:avLst/>
          </a:prstGeom>
        </p:spPr>
      </p:pic>
    </p:spTree>
    <p:extLst>
      <p:ext uri="{BB962C8B-B14F-4D97-AF65-F5344CB8AC3E}">
        <p14:creationId xmlns:p14="http://schemas.microsoft.com/office/powerpoint/2010/main" val="266859609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88834" y="210783"/>
            <a:ext cx="10471186" cy="1091682"/>
          </a:xfrm>
        </p:spPr>
        <p:txBody>
          <a:bodyPr/>
          <a:lstStyle/>
          <a:p>
            <a:pPr algn="r"/>
            <a:r>
              <a:rPr lang="fr-FR" sz="4800" dirty="0">
                <a:latin typeface="Times New Roman" panose="02020603050405020304" pitchFamily="18" charset="0"/>
                <a:cs typeface="Times New Roman" panose="02020603050405020304" pitchFamily="18" charset="0"/>
              </a:rPr>
              <a:t>Etude technique du </a:t>
            </a:r>
            <a:r>
              <a:rPr lang="fr-FR" sz="4800" dirty="0" smtClean="0">
                <a:latin typeface="Times New Roman" panose="02020603050405020304" pitchFamily="18" charset="0"/>
                <a:cs typeface="Times New Roman" panose="02020603050405020304" pitchFamily="18" charset="0"/>
              </a:rPr>
              <a:t>projet</a:t>
            </a:r>
            <a:endParaRPr lang="fr-FR" dirty="0"/>
          </a:p>
        </p:txBody>
      </p:sp>
      <p:sp>
        <p:nvSpPr>
          <p:cNvPr id="3" name="Espace réservé du contenu 2"/>
          <p:cNvSpPr>
            <a:spLocks noGrp="1"/>
          </p:cNvSpPr>
          <p:nvPr>
            <p:ph idx="1"/>
          </p:nvPr>
        </p:nvSpPr>
        <p:spPr>
          <a:xfrm>
            <a:off x="1024127" y="1459683"/>
            <a:ext cx="10200599" cy="2263232"/>
          </a:xfrm>
        </p:spPr>
        <p:txBody>
          <a:bodyPr anchor="ctr">
            <a:noAutofit/>
          </a:bodyPr>
          <a:lstStyle/>
          <a:p>
            <a:pPr algn="just"/>
            <a:r>
              <a:rPr lang="fr-FR" sz="3200" dirty="0">
                <a:solidFill>
                  <a:srgbClr val="000000"/>
                </a:solidFill>
                <a:latin typeface="Times New Roman" panose="02020603050405020304" pitchFamily="18" charset="0"/>
                <a:cs typeface="Times New Roman" panose="02020603050405020304" pitchFamily="18" charset="0"/>
              </a:rPr>
              <a:t>Dans cette partie de notre projet sur l'automatisation de l'extraction de faits à partir de textes (sujet, prédicat, objet), notre travail a commencé par la création d'un programme Python dédié à l'extraction automatique du contenu textuel à partir d'un site web. </a:t>
            </a:r>
            <a:endParaRPr lang="fr-FR" sz="3200" dirty="0">
              <a:latin typeface="Times New Roman" panose="02020603050405020304" pitchFamily="18" charset="0"/>
              <a:cs typeface="Times New Roman" panose="02020603050405020304" pitchFamily="18" charset="0"/>
            </a:endParaRPr>
          </a:p>
        </p:txBody>
      </p:sp>
      <p:pic>
        <p:nvPicPr>
          <p:cNvPr id="4" name="Image 3">
            <a:extLst>
              <a:ext uri="{FF2B5EF4-FFF2-40B4-BE49-F238E27FC236}">
                <a16:creationId xmlns:a16="http://schemas.microsoft.com/office/drawing/2014/main" id="{27BA3160-9935-38B2-0DA4-5BF49A3E7B0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83769" y="276293"/>
            <a:ext cx="1026172" cy="1026172"/>
          </a:xfrm>
          <a:prstGeom prst="rect">
            <a:avLst/>
          </a:prstGeom>
        </p:spPr>
      </p:pic>
      <p:pic>
        <p:nvPicPr>
          <p:cNvPr id="5" name="Image 4">
            <a:extLst>
              <a:ext uri="{FF2B5EF4-FFF2-40B4-BE49-F238E27FC236}">
                <a16:creationId xmlns:a16="http://schemas.microsoft.com/office/drawing/2014/main" id="{5501B331-223F-7892-C519-0D76C1F80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542" y="3375312"/>
            <a:ext cx="2819688" cy="2778606"/>
          </a:xfrm>
          <a:prstGeom prst="rect">
            <a:avLst/>
          </a:prstGeom>
        </p:spPr>
      </p:pic>
    </p:spTree>
    <p:extLst>
      <p:ext uri="{BB962C8B-B14F-4D97-AF65-F5344CB8AC3E}">
        <p14:creationId xmlns:p14="http://schemas.microsoft.com/office/powerpoint/2010/main" val="129956901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24128" y="585216"/>
            <a:ext cx="10471186" cy="1499616"/>
          </a:xfrm>
        </p:spPr>
        <p:txBody>
          <a:bodyPr/>
          <a:lstStyle/>
          <a:p>
            <a:r>
              <a:rPr lang="fr-FR" sz="4800" dirty="0">
                <a:latin typeface="Times New Roman" panose="02020603050405020304" pitchFamily="18" charset="0"/>
                <a:cs typeface="Times New Roman" panose="02020603050405020304" pitchFamily="18" charset="0"/>
              </a:rPr>
              <a:t>Etude technique du </a:t>
            </a:r>
            <a:r>
              <a:rPr lang="fr-FR" sz="4800" dirty="0" smtClean="0">
                <a:latin typeface="Times New Roman" panose="02020603050405020304" pitchFamily="18" charset="0"/>
                <a:cs typeface="Times New Roman" panose="02020603050405020304" pitchFamily="18" charset="0"/>
              </a:rPr>
              <a:t>projet</a:t>
            </a:r>
            <a:endParaRPr lang="fr-FR" dirty="0"/>
          </a:p>
        </p:txBody>
      </p:sp>
      <p:sp>
        <p:nvSpPr>
          <p:cNvPr id="3" name="Espace réservé du contenu 2"/>
          <p:cNvSpPr>
            <a:spLocks noGrp="1"/>
          </p:cNvSpPr>
          <p:nvPr>
            <p:ph idx="1"/>
          </p:nvPr>
        </p:nvSpPr>
        <p:spPr>
          <a:xfrm>
            <a:off x="1159421" y="1452380"/>
            <a:ext cx="10200599" cy="2263233"/>
          </a:xfrm>
        </p:spPr>
        <p:txBody>
          <a:bodyPr anchor="ctr">
            <a:normAutofit/>
          </a:bodyPr>
          <a:lstStyle/>
          <a:p>
            <a:pPr algn="just"/>
            <a:r>
              <a:rPr lang="fr-FR" sz="2800" dirty="0" smtClean="0">
                <a:solidFill>
                  <a:srgbClr val="000000"/>
                </a:solidFill>
                <a:latin typeface="Times New Roman" panose="02020603050405020304" pitchFamily="18" charset="0"/>
                <a:cs typeface="Times New Roman" panose="02020603050405020304" pitchFamily="18" charset="0"/>
              </a:rPr>
              <a:t>Ce </a:t>
            </a:r>
            <a:r>
              <a:rPr lang="fr-FR" sz="2800" dirty="0">
                <a:solidFill>
                  <a:srgbClr val="000000"/>
                </a:solidFill>
                <a:latin typeface="Times New Roman" panose="02020603050405020304" pitchFamily="18" charset="0"/>
                <a:cs typeface="Times New Roman" panose="02020603050405020304" pitchFamily="18" charset="0"/>
              </a:rPr>
              <a:t>code Python est conçu pour récupérer les données pertinentes, les nettoyer et les structurer afin de créer un ensemble de données exploitable, également appelé </a:t>
            </a:r>
            <a:r>
              <a:rPr lang="fr-FR" sz="2800" dirty="0" err="1">
                <a:solidFill>
                  <a:srgbClr val="000000"/>
                </a:solidFill>
                <a:latin typeface="Times New Roman" panose="02020603050405020304" pitchFamily="18" charset="0"/>
                <a:cs typeface="Times New Roman" panose="02020603050405020304" pitchFamily="18" charset="0"/>
              </a:rPr>
              <a:t>dataset</a:t>
            </a:r>
            <a:r>
              <a:rPr lang="fr-FR" sz="2800" dirty="0" smtClean="0">
                <a:solidFill>
                  <a:srgbClr val="000000"/>
                </a:solidFill>
                <a:latin typeface="Times New Roman" panose="02020603050405020304" pitchFamily="18" charset="0"/>
                <a:cs typeface="Times New Roman" panose="02020603050405020304" pitchFamily="18" charset="0"/>
              </a:rPr>
              <a:t>.</a:t>
            </a:r>
            <a:endParaRPr lang="fr-FR" sz="2800" dirty="0">
              <a:latin typeface="Times New Roman" panose="02020603050405020304" pitchFamily="18" charset="0"/>
              <a:cs typeface="Times New Roman" panose="02020603050405020304" pitchFamily="18" charset="0"/>
            </a:endParaRPr>
          </a:p>
        </p:txBody>
      </p:sp>
      <p:pic>
        <p:nvPicPr>
          <p:cNvPr id="4" name="Image 3">
            <a:extLst>
              <a:ext uri="{FF2B5EF4-FFF2-40B4-BE49-F238E27FC236}">
                <a16:creationId xmlns:a16="http://schemas.microsoft.com/office/drawing/2014/main" id="{27BA3160-9935-38B2-0DA4-5BF49A3E7B0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159421" y="821938"/>
            <a:ext cx="1026172" cy="1026172"/>
          </a:xfrm>
          <a:prstGeom prst="rect">
            <a:avLst/>
          </a:prstGeom>
        </p:spPr>
      </p:pic>
      <p:pic>
        <p:nvPicPr>
          <p:cNvPr id="5" name="Image 4">
            <a:extLst>
              <a:ext uri="{FF2B5EF4-FFF2-40B4-BE49-F238E27FC236}">
                <a16:creationId xmlns:a16="http://schemas.microsoft.com/office/drawing/2014/main" id="{5501B331-223F-7892-C519-0D76C1F80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1796" y="3296521"/>
            <a:ext cx="2805941" cy="2765059"/>
          </a:xfrm>
          <a:prstGeom prst="rect">
            <a:avLst/>
          </a:prstGeom>
        </p:spPr>
      </p:pic>
    </p:spTree>
    <p:extLst>
      <p:ext uri="{BB962C8B-B14F-4D97-AF65-F5344CB8AC3E}">
        <p14:creationId xmlns:p14="http://schemas.microsoft.com/office/powerpoint/2010/main" val="3931153095"/>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24128" y="585216"/>
            <a:ext cx="9720072" cy="1047641"/>
          </a:xfrm>
        </p:spPr>
        <p:txBody>
          <a:bodyPr/>
          <a:lstStyle/>
          <a:p>
            <a:pPr algn="ctr"/>
            <a:r>
              <a:rPr lang="fr-FR" b="1" dirty="0">
                <a:latin typeface="Times New Roman" panose="02020603050405020304" pitchFamily="18" charset="0"/>
                <a:cs typeface="Times New Roman" panose="02020603050405020304" pitchFamily="18" charset="0"/>
              </a:rPr>
              <a:t>PLAN</a:t>
            </a:r>
            <a:endParaRPr lang="fr-FR" dirty="0"/>
          </a:p>
        </p:txBody>
      </p:sp>
      <p:sp>
        <p:nvSpPr>
          <p:cNvPr id="3" name="Espace réservé du contenu 2"/>
          <p:cNvSpPr>
            <a:spLocks noGrp="1"/>
          </p:cNvSpPr>
          <p:nvPr>
            <p:ph idx="1"/>
          </p:nvPr>
        </p:nvSpPr>
        <p:spPr>
          <a:xfrm>
            <a:off x="1024128" y="1853194"/>
            <a:ext cx="9720073" cy="4851918"/>
          </a:xfrm>
        </p:spPr>
        <p:txBody>
          <a:bodyPr>
            <a:normAutofit fontScale="92500" lnSpcReduction="20000"/>
          </a:bodyPr>
          <a:lstStyle/>
          <a:p>
            <a:pPr marL="822960" lvl="5" indent="0">
              <a:buNone/>
            </a:pPr>
            <a:r>
              <a:rPr lang="fr-FR" sz="3600" dirty="0"/>
              <a:t>Introduction</a:t>
            </a:r>
          </a:p>
          <a:p>
            <a:pPr marL="1337310" lvl="5" indent="-514350">
              <a:buFont typeface="+mj-lt"/>
              <a:buAutoNum type="romanUcPeriod"/>
            </a:pPr>
            <a:r>
              <a:rPr lang="fr-FR" sz="3600" dirty="0"/>
              <a:t>Problématique</a:t>
            </a:r>
          </a:p>
          <a:p>
            <a:pPr marL="1337310" lvl="5" indent="-514350">
              <a:buFont typeface="+mj-lt"/>
              <a:buAutoNum type="romanUcPeriod"/>
            </a:pPr>
            <a:r>
              <a:rPr lang="fr-FR" sz="3600" dirty="0"/>
              <a:t>Description des données</a:t>
            </a:r>
          </a:p>
          <a:p>
            <a:pPr marL="1337310" lvl="5" indent="-514350">
              <a:buFont typeface="+mj-lt"/>
              <a:buAutoNum type="romanUcPeriod"/>
            </a:pPr>
            <a:r>
              <a:rPr lang="fr-FR" sz="3600" dirty="0"/>
              <a:t>Prétraitement des données</a:t>
            </a:r>
          </a:p>
          <a:p>
            <a:pPr marL="1483614" lvl="6" indent="-514350">
              <a:buFont typeface="+mj-lt"/>
              <a:buAutoNum type="alphaUcPeriod"/>
            </a:pPr>
            <a:r>
              <a:rPr lang="fr-FR" sz="3600" dirty="0"/>
              <a:t>Le web </a:t>
            </a:r>
            <a:r>
              <a:rPr lang="fr-FR" sz="3600" dirty="0" err="1" smtClean="0"/>
              <a:t>Scraping</a:t>
            </a:r>
            <a:endParaRPr lang="fr-FR" sz="3600" dirty="0"/>
          </a:p>
          <a:p>
            <a:pPr marL="1483614" lvl="6" indent="-514350">
              <a:buFont typeface="+mj-lt"/>
              <a:buAutoNum type="alphaUcPeriod"/>
            </a:pPr>
            <a:r>
              <a:rPr lang="fr-FR" sz="3600" dirty="0"/>
              <a:t>L'extraction de faits (sujets, prédicats, objets)</a:t>
            </a:r>
          </a:p>
          <a:p>
            <a:pPr marL="1337310" lvl="5" indent="-514350">
              <a:buFont typeface="+mj-lt"/>
              <a:buAutoNum type="romanUcPeriod"/>
            </a:pPr>
            <a:r>
              <a:rPr lang="fr-FR" sz="3600" dirty="0"/>
              <a:t>Etude technique du projet</a:t>
            </a:r>
          </a:p>
          <a:p>
            <a:pPr marL="822960" lvl="5" indent="0">
              <a:buNone/>
            </a:pPr>
            <a:r>
              <a:rPr lang="fr-FR" sz="3600" dirty="0"/>
              <a:t>Conclusion</a:t>
            </a:r>
          </a:p>
          <a:p>
            <a:endParaRPr lang="fr-FR" dirty="0"/>
          </a:p>
        </p:txBody>
      </p:sp>
      <p:pic>
        <p:nvPicPr>
          <p:cNvPr id="4" name="Image 3"/>
          <p:cNvPicPr>
            <a:picLocks noChangeAspect="1"/>
          </p:cNvPicPr>
          <p:nvPr/>
        </p:nvPicPr>
        <p:blipFill>
          <a:blip r:embed="rId2"/>
          <a:stretch>
            <a:fillRect/>
          </a:stretch>
        </p:blipFill>
        <p:spPr>
          <a:xfrm>
            <a:off x="1221292" y="5869493"/>
            <a:ext cx="512108" cy="512108"/>
          </a:xfrm>
          <a:prstGeom prst="rect">
            <a:avLst/>
          </a:prstGeom>
        </p:spPr>
      </p:pic>
      <p:pic>
        <p:nvPicPr>
          <p:cNvPr id="5" name="Image 4"/>
          <p:cNvPicPr>
            <a:picLocks noChangeAspect="1"/>
          </p:cNvPicPr>
          <p:nvPr/>
        </p:nvPicPr>
        <p:blipFill>
          <a:blip r:embed="rId3"/>
          <a:stretch>
            <a:fillRect/>
          </a:stretch>
        </p:blipFill>
        <p:spPr>
          <a:xfrm>
            <a:off x="1221292" y="5268744"/>
            <a:ext cx="512108" cy="512108"/>
          </a:xfrm>
          <a:prstGeom prst="rect">
            <a:avLst/>
          </a:prstGeom>
        </p:spPr>
      </p:pic>
      <p:pic>
        <p:nvPicPr>
          <p:cNvPr id="7" name="Image 6"/>
          <p:cNvPicPr>
            <a:picLocks noChangeAspect="1"/>
          </p:cNvPicPr>
          <p:nvPr/>
        </p:nvPicPr>
        <p:blipFill>
          <a:blip r:embed="rId4"/>
          <a:stretch>
            <a:fillRect/>
          </a:stretch>
        </p:blipFill>
        <p:spPr>
          <a:xfrm>
            <a:off x="1302406" y="4337104"/>
            <a:ext cx="655252" cy="655252"/>
          </a:xfrm>
          <a:prstGeom prst="rect">
            <a:avLst/>
          </a:prstGeom>
        </p:spPr>
      </p:pic>
      <p:pic>
        <p:nvPicPr>
          <p:cNvPr id="8" name="Image 7">
            <a:extLst>
              <a:ext uri="{FF2B5EF4-FFF2-40B4-BE49-F238E27FC236}">
                <a16:creationId xmlns:a16="http://schemas.microsoft.com/office/drawing/2014/main" id="{878EC1F6-EC31-017A-4CB8-CBE68B4804D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302406" y="3536052"/>
            <a:ext cx="539864" cy="539864"/>
          </a:xfrm>
          <a:prstGeom prst="rect">
            <a:avLst/>
          </a:prstGeom>
        </p:spPr>
      </p:pic>
      <p:pic>
        <p:nvPicPr>
          <p:cNvPr id="9" name="Image 8">
            <a:extLst>
              <a:ext uri="{FF2B5EF4-FFF2-40B4-BE49-F238E27FC236}">
                <a16:creationId xmlns:a16="http://schemas.microsoft.com/office/drawing/2014/main" id="{96DA660E-E169-3C26-61FE-EA40902FD30A}"/>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flipH="1">
            <a:off x="1373736" y="2998914"/>
            <a:ext cx="371921" cy="371921"/>
          </a:xfrm>
          <a:prstGeom prst="rect">
            <a:avLst/>
          </a:prstGeom>
        </p:spPr>
      </p:pic>
      <p:pic>
        <p:nvPicPr>
          <p:cNvPr id="10" name="Image 9">
            <a:extLst>
              <a:ext uri="{FF2B5EF4-FFF2-40B4-BE49-F238E27FC236}">
                <a16:creationId xmlns:a16="http://schemas.microsoft.com/office/drawing/2014/main" id="{EA168836-92AF-D1B6-6E71-0D86BF7A0E9C}"/>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344437" y="2449197"/>
            <a:ext cx="430520" cy="430520"/>
          </a:xfrm>
          <a:prstGeom prst="rect">
            <a:avLst/>
          </a:prstGeom>
        </p:spPr>
      </p:pic>
      <p:pic>
        <p:nvPicPr>
          <p:cNvPr id="11" name="Image 10">
            <a:extLst>
              <a:ext uri="{FF2B5EF4-FFF2-40B4-BE49-F238E27FC236}">
                <a16:creationId xmlns:a16="http://schemas.microsoft.com/office/drawing/2014/main" id="{68A79D37-6250-D249-013A-996D070E91D7}"/>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344437" y="1853194"/>
            <a:ext cx="388963" cy="388963"/>
          </a:xfrm>
          <a:prstGeom prst="rect">
            <a:avLst/>
          </a:prstGeom>
        </p:spPr>
      </p:pic>
    </p:spTree>
    <p:extLst>
      <p:ext uri="{BB962C8B-B14F-4D97-AF65-F5344CB8AC3E}">
        <p14:creationId xmlns:p14="http://schemas.microsoft.com/office/powerpoint/2010/main" val="383654147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Espace réservé du contenu 8">
            <a:extLst>
              <a:ext uri="{FF2B5EF4-FFF2-40B4-BE49-F238E27FC236}">
                <a16:creationId xmlns:a16="http://schemas.microsoft.com/office/drawing/2014/main" id="{0623E4C4-4FE8-7B98-2F97-7CDB41EFAA60}"/>
              </a:ext>
            </a:extLst>
          </p:cNvPr>
          <p:cNvGraphicFramePr>
            <a:graphicFrameLocks noGrp="1"/>
          </p:cNvGraphicFramePr>
          <p:nvPr>
            <p:ph idx="1"/>
            <p:extLst>
              <p:ext uri="{D42A27DB-BD31-4B8C-83A1-F6EECF244321}">
                <p14:modId xmlns:p14="http://schemas.microsoft.com/office/powerpoint/2010/main" val="559386061"/>
              </p:ext>
            </p:extLst>
          </p:nvPr>
        </p:nvGraphicFramePr>
        <p:xfrm>
          <a:off x="2740308" y="855497"/>
          <a:ext cx="5556487" cy="7487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re 1">
            <a:extLst>
              <a:ext uri="{FF2B5EF4-FFF2-40B4-BE49-F238E27FC236}">
                <a16:creationId xmlns:a16="http://schemas.microsoft.com/office/drawing/2014/main" id="{60675B82-AE58-7036-DCE6-7E338127D513}"/>
              </a:ext>
            </a:extLst>
          </p:cNvPr>
          <p:cNvSpPr txBox="1">
            <a:spLocks/>
          </p:cNvSpPr>
          <p:nvPr/>
        </p:nvSpPr>
        <p:spPr>
          <a:xfrm>
            <a:off x="1660224" y="118483"/>
            <a:ext cx="8420100" cy="984023"/>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b="1" dirty="0">
                <a:latin typeface="Times New Roman" panose="02020603050405020304" pitchFamily="18" charset="0"/>
                <a:cs typeface="Times New Roman" panose="02020603050405020304" pitchFamily="18" charset="0"/>
              </a:rPr>
              <a:t>Etude technique du projet</a:t>
            </a:r>
            <a:br>
              <a:rPr lang="fr-FR" b="1" dirty="0">
                <a:latin typeface="Times New Roman" panose="02020603050405020304" pitchFamily="18" charset="0"/>
                <a:cs typeface="Times New Roman" panose="02020603050405020304" pitchFamily="18" charset="0"/>
              </a:rPr>
            </a:br>
            <a:endParaRPr lang="fr-FR" b="1" dirty="0"/>
          </a:p>
        </p:txBody>
      </p:sp>
      <p:pic>
        <p:nvPicPr>
          <p:cNvPr id="5" name="Image 4">
            <a:extLst>
              <a:ext uri="{FF2B5EF4-FFF2-40B4-BE49-F238E27FC236}">
                <a16:creationId xmlns:a16="http://schemas.microsoft.com/office/drawing/2014/main" id="{400293F2-0EA0-6C7D-9EC0-DF521FD1494D}"/>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385804" y="2057"/>
            <a:ext cx="1057558" cy="1057558"/>
          </a:xfrm>
          <a:prstGeom prst="rect">
            <a:avLst/>
          </a:prstGeom>
        </p:spPr>
      </p:pic>
      <p:sp>
        <p:nvSpPr>
          <p:cNvPr id="17" name="Titre 1">
            <a:extLst>
              <a:ext uri="{FF2B5EF4-FFF2-40B4-BE49-F238E27FC236}">
                <a16:creationId xmlns:a16="http://schemas.microsoft.com/office/drawing/2014/main" id="{22CE79DA-4DAD-919A-5026-89BD0A53345B}"/>
              </a:ext>
            </a:extLst>
          </p:cNvPr>
          <p:cNvSpPr txBox="1">
            <a:spLocks/>
          </p:cNvSpPr>
          <p:nvPr/>
        </p:nvSpPr>
        <p:spPr>
          <a:xfrm>
            <a:off x="839755" y="2438400"/>
            <a:ext cx="10061039" cy="308864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fr-FR" sz="3600" b="0" i="0" u="none" strike="noStrike" dirty="0">
                <a:solidFill>
                  <a:srgbClr val="000000"/>
                </a:solidFill>
                <a:effectLst/>
                <a:latin typeface="Times New Roman" panose="02020603050405020304" pitchFamily="18" charset="0"/>
                <a:cs typeface="Times New Roman" panose="02020603050405020304" pitchFamily="18" charset="0"/>
              </a:rPr>
              <a:t>Le code illustre une approche complète pour collecter des données textuelles à partir du web, les analyser linguistiquement, détecter les incohérences dans le contenu des articles, et créer un dataset équilibré pour l'entraînement de modèles de machine learning</a:t>
            </a:r>
            <a:endParaRPr lang="fr-FR" sz="8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5928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Espace réservé du contenu 8">
            <a:extLst>
              <a:ext uri="{FF2B5EF4-FFF2-40B4-BE49-F238E27FC236}">
                <a16:creationId xmlns:a16="http://schemas.microsoft.com/office/drawing/2014/main" id="{0623E4C4-4FE8-7B98-2F97-7CDB41EFAA60}"/>
              </a:ext>
            </a:extLst>
          </p:cNvPr>
          <p:cNvGraphicFramePr>
            <a:graphicFrameLocks noGrp="1"/>
          </p:cNvGraphicFramePr>
          <p:nvPr>
            <p:ph idx="1"/>
            <p:extLst>
              <p:ext uri="{D42A27DB-BD31-4B8C-83A1-F6EECF244321}">
                <p14:modId xmlns:p14="http://schemas.microsoft.com/office/powerpoint/2010/main" val="559386061"/>
              </p:ext>
            </p:extLst>
          </p:nvPr>
        </p:nvGraphicFramePr>
        <p:xfrm>
          <a:off x="2740308" y="855497"/>
          <a:ext cx="5556487" cy="7487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re 1">
            <a:extLst>
              <a:ext uri="{FF2B5EF4-FFF2-40B4-BE49-F238E27FC236}">
                <a16:creationId xmlns:a16="http://schemas.microsoft.com/office/drawing/2014/main" id="{60675B82-AE58-7036-DCE6-7E338127D513}"/>
              </a:ext>
            </a:extLst>
          </p:cNvPr>
          <p:cNvSpPr txBox="1">
            <a:spLocks/>
          </p:cNvSpPr>
          <p:nvPr/>
        </p:nvSpPr>
        <p:spPr>
          <a:xfrm>
            <a:off x="1660224" y="118483"/>
            <a:ext cx="8420100" cy="984023"/>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b="1" dirty="0">
                <a:latin typeface="Times New Roman" panose="02020603050405020304" pitchFamily="18" charset="0"/>
                <a:cs typeface="Times New Roman" panose="02020603050405020304" pitchFamily="18" charset="0"/>
              </a:rPr>
              <a:t>Etude technique du projet</a:t>
            </a:r>
            <a:br>
              <a:rPr lang="fr-FR" b="1" dirty="0">
                <a:latin typeface="Times New Roman" panose="02020603050405020304" pitchFamily="18" charset="0"/>
                <a:cs typeface="Times New Roman" panose="02020603050405020304" pitchFamily="18" charset="0"/>
              </a:rPr>
            </a:br>
            <a:endParaRPr lang="fr-FR" b="1" dirty="0"/>
          </a:p>
        </p:txBody>
      </p:sp>
      <p:pic>
        <p:nvPicPr>
          <p:cNvPr id="5" name="Image 4">
            <a:extLst>
              <a:ext uri="{FF2B5EF4-FFF2-40B4-BE49-F238E27FC236}">
                <a16:creationId xmlns:a16="http://schemas.microsoft.com/office/drawing/2014/main" id="{400293F2-0EA0-6C7D-9EC0-DF521FD1494D}"/>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385804" y="2057"/>
            <a:ext cx="1057558" cy="1057558"/>
          </a:xfrm>
          <a:prstGeom prst="rect">
            <a:avLst/>
          </a:prstGeom>
        </p:spPr>
      </p:pic>
      <p:graphicFrame>
        <p:nvGraphicFramePr>
          <p:cNvPr id="10" name="Diagramme 9">
            <a:extLst>
              <a:ext uri="{FF2B5EF4-FFF2-40B4-BE49-F238E27FC236}">
                <a16:creationId xmlns:a16="http://schemas.microsoft.com/office/drawing/2014/main" id="{6CFFF940-777D-ABEF-80D2-77842186A551}"/>
              </a:ext>
            </a:extLst>
          </p:cNvPr>
          <p:cNvGraphicFramePr/>
          <p:nvPr>
            <p:extLst>
              <p:ext uri="{D42A27DB-BD31-4B8C-83A1-F6EECF244321}">
                <p14:modId xmlns:p14="http://schemas.microsoft.com/office/powerpoint/2010/main" val="1966900438"/>
              </p:ext>
            </p:extLst>
          </p:nvPr>
        </p:nvGraphicFramePr>
        <p:xfrm>
          <a:off x="797560" y="1919648"/>
          <a:ext cx="10591800" cy="42271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896413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Espace réservé du contenu 8">
            <a:extLst>
              <a:ext uri="{FF2B5EF4-FFF2-40B4-BE49-F238E27FC236}">
                <a16:creationId xmlns:a16="http://schemas.microsoft.com/office/drawing/2014/main" id="{0623E4C4-4FE8-7B98-2F97-7CDB41EFAA60}"/>
              </a:ext>
            </a:extLst>
          </p:cNvPr>
          <p:cNvGraphicFramePr>
            <a:graphicFrameLocks noGrp="1"/>
          </p:cNvGraphicFramePr>
          <p:nvPr>
            <p:ph idx="1"/>
            <p:extLst>
              <p:ext uri="{D42A27DB-BD31-4B8C-83A1-F6EECF244321}">
                <p14:modId xmlns:p14="http://schemas.microsoft.com/office/powerpoint/2010/main" val="184916187"/>
              </p:ext>
            </p:extLst>
          </p:nvPr>
        </p:nvGraphicFramePr>
        <p:xfrm>
          <a:off x="2740308" y="737874"/>
          <a:ext cx="5556487" cy="7487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re 1">
            <a:extLst>
              <a:ext uri="{FF2B5EF4-FFF2-40B4-BE49-F238E27FC236}">
                <a16:creationId xmlns:a16="http://schemas.microsoft.com/office/drawing/2014/main" id="{60675B82-AE58-7036-DCE6-7E338127D513}"/>
              </a:ext>
            </a:extLst>
          </p:cNvPr>
          <p:cNvSpPr txBox="1">
            <a:spLocks/>
          </p:cNvSpPr>
          <p:nvPr/>
        </p:nvSpPr>
        <p:spPr>
          <a:xfrm>
            <a:off x="1682750" y="245863"/>
            <a:ext cx="8420100" cy="984023"/>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b="1" dirty="0">
                <a:latin typeface="Times New Roman" panose="02020603050405020304" pitchFamily="18" charset="0"/>
                <a:cs typeface="Times New Roman" panose="02020603050405020304" pitchFamily="18" charset="0"/>
              </a:rPr>
              <a:t>Etude technique du projet</a:t>
            </a:r>
            <a:br>
              <a:rPr lang="fr-FR" b="1" dirty="0">
                <a:latin typeface="Times New Roman" panose="02020603050405020304" pitchFamily="18" charset="0"/>
                <a:cs typeface="Times New Roman" panose="02020603050405020304" pitchFamily="18" charset="0"/>
              </a:rPr>
            </a:br>
            <a:endParaRPr lang="fr-FR" b="1" dirty="0"/>
          </a:p>
        </p:txBody>
      </p:sp>
      <p:pic>
        <p:nvPicPr>
          <p:cNvPr id="5" name="Image 4">
            <a:extLst>
              <a:ext uri="{FF2B5EF4-FFF2-40B4-BE49-F238E27FC236}">
                <a16:creationId xmlns:a16="http://schemas.microsoft.com/office/drawing/2014/main" id="{400293F2-0EA0-6C7D-9EC0-DF521FD1494D}"/>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385804" y="34642"/>
            <a:ext cx="1057558" cy="1057558"/>
          </a:xfrm>
          <a:prstGeom prst="rect">
            <a:avLst/>
          </a:prstGeom>
        </p:spPr>
      </p:pic>
      <p:sp>
        <p:nvSpPr>
          <p:cNvPr id="16" name="Rectangle : coins arrondis 4">
            <a:extLst>
              <a:ext uri="{FF2B5EF4-FFF2-40B4-BE49-F238E27FC236}">
                <a16:creationId xmlns:a16="http://schemas.microsoft.com/office/drawing/2014/main" id="{FDDDBCBE-F2DB-9228-91FD-A80111C6B50F}"/>
              </a:ext>
            </a:extLst>
          </p:cNvPr>
          <p:cNvSpPr txBox="1"/>
          <p:nvPr/>
        </p:nvSpPr>
        <p:spPr>
          <a:xfrm>
            <a:off x="431800" y="3107513"/>
            <a:ext cx="10468994" cy="4307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endParaRPr lang="fr-FR" sz="1200" kern="1200" dirty="0"/>
          </a:p>
        </p:txBody>
      </p:sp>
      <p:sp>
        <p:nvSpPr>
          <p:cNvPr id="17" name="Titre 1">
            <a:extLst>
              <a:ext uri="{FF2B5EF4-FFF2-40B4-BE49-F238E27FC236}">
                <a16:creationId xmlns:a16="http://schemas.microsoft.com/office/drawing/2014/main" id="{22CE79DA-4DAD-919A-5026-89BD0A53345B}"/>
              </a:ext>
            </a:extLst>
          </p:cNvPr>
          <p:cNvSpPr txBox="1">
            <a:spLocks/>
          </p:cNvSpPr>
          <p:nvPr/>
        </p:nvSpPr>
        <p:spPr>
          <a:xfrm>
            <a:off x="978057" y="1584211"/>
            <a:ext cx="10061039" cy="218998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1200"/>
              </a:spcBef>
              <a:spcAft>
                <a:spcPts val="1200"/>
              </a:spcAft>
            </a:pPr>
            <a:r>
              <a:rPr lang="fr-FR" sz="2400" dirty="0">
                <a:solidFill>
                  <a:srgbClr val="000000"/>
                </a:solidFill>
                <a:latin typeface="Times New Roman" panose="02020603050405020304" pitchFamily="18" charset="0"/>
                <a:cs typeface="Times New Roman" panose="02020603050405020304" pitchFamily="18" charset="0"/>
              </a:rPr>
              <a:t>Après avoir réussi l'extraction de plusieurs ensembles de données et avoir créé notre </a:t>
            </a:r>
            <a:r>
              <a:rPr lang="fr-FR" sz="2400" dirty="0" err="1">
                <a:solidFill>
                  <a:srgbClr val="000000"/>
                </a:solidFill>
                <a:latin typeface="Times New Roman" panose="02020603050405020304" pitchFamily="18" charset="0"/>
                <a:cs typeface="Times New Roman" panose="02020603050405020304" pitchFamily="18" charset="0"/>
              </a:rPr>
              <a:t>dataset</a:t>
            </a:r>
            <a:r>
              <a:rPr lang="fr-FR" sz="2400" dirty="0">
                <a:solidFill>
                  <a:srgbClr val="000000"/>
                </a:solidFill>
                <a:latin typeface="Times New Roman" panose="02020603050405020304" pitchFamily="18" charset="0"/>
                <a:cs typeface="Times New Roman" panose="02020603050405020304" pitchFamily="18" charset="0"/>
              </a:rPr>
              <a:t>, notre prochaine étape consistera à utiliser ces données pour développer une application de machine </a:t>
            </a:r>
            <a:r>
              <a:rPr lang="fr-FR" sz="2400" dirty="0" err="1">
                <a:solidFill>
                  <a:srgbClr val="000000"/>
                </a:solidFill>
                <a:latin typeface="Times New Roman" panose="02020603050405020304" pitchFamily="18" charset="0"/>
                <a:cs typeface="Times New Roman" panose="02020603050405020304" pitchFamily="18" charset="0"/>
              </a:rPr>
              <a:t>learning</a:t>
            </a:r>
            <a:r>
              <a:rPr lang="fr-FR" sz="2400" dirty="0">
                <a:solidFill>
                  <a:srgbClr val="000000"/>
                </a:solidFill>
                <a:latin typeface="Times New Roman" panose="02020603050405020304" pitchFamily="18" charset="0"/>
                <a:cs typeface="Times New Roman" panose="02020603050405020304" pitchFamily="18" charset="0"/>
              </a:rPr>
              <a:t>. </a:t>
            </a:r>
            <a:endParaRPr lang="fr-FR" sz="2400" dirty="0" smtClean="0">
              <a:solidFill>
                <a:srgbClr val="000000"/>
              </a:solidFill>
              <a:latin typeface="Times New Roman" panose="02020603050405020304" pitchFamily="18" charset="0"/>
              <a:cs typeface="Times New Roman" panose="02020603050405020304" pitchFamily="18" charset="0"/>
            </a:endParaRPr>
          </a:p>
          <a:p>
            <a:pPr algn="just">
              <a:spcBef>
                <a:spcPts val="1200"/>
              </a:spcBef>
              <a:spcAft>
                <a:spcPts val="1200"/>
              </a:spcAft>
            </a:pPr>
            <a:r>
              <a:rPr lang="fr-FR" sz="2400" dirty="0" smtClean="0">
                <a:solidFill>
                  <a:srgbClr val="000000"/>
                </a:solidFill>
                <a:latin typeface="Times New Roman" panose="02020603050405020304" pitchFamily="18" charset="0"/>
                <a:cs typeface="Times New Roman" panose="02020603050405020304" pitchFamily="18" charset="0"/>
              </a:rPr>
              <a:t>En </a:t>
            </a:r>
            <a:r>
              <a:rPr lang="fr-FR" sz="2400" dirty="0">
                <a:solidFill>
                  <a:srgbClr val="000000"/>
                </a:solidFill>
                <a:latin typeface="Times New Roman" panose="02020603050405020304" pitchFamily="18" charset="0"/>
                <a:cs typeface="Times New Roman" panose="02020603050405020304" pitchFamily="18" charset="0"/>
              </a:rPr>
              <a:t>collaboration avec notre encadreur, nous avons décidé de nous concentrer sur un aspect crucial : la détection de fausses informations, également connues sous le terme de "</a:t>
            </a:r>
            <a:r>
              <a:rPr lang="fr-FR" sz="2400" dirty="0" err="1">
                <a:solidFill>
                  <a:srgbClr val="000000"/>
                </a:solidFill>
                <a:latin typeface="Times New Roman" panose="02020603050405020304" pitchFamily="18" charset="0"/>
                <a:cs typeface="Times New Roman" panose="02020603050405020304" pitchFamily="18" charset="0"/>
              </a:rPr>
              <a:t>fake</a:t>
            </a:r>
            <a:r>
              <a:rPr lang="fr-FR" sz="2400" dirty="0">
                <a:solidFill>
                  <a:srgbClr val="000000"/>
                </a:solidFill>
                <a:latin typeface="Times New Roman" panose="02020603050405020304" pitchFamily="18" charset="0"/>
                <a:cs typeface="Times New Roman" panose="02020603050405020304" pitchFamily="18" charset="0"/>
              </a:rPr>
              <a:t> news</a:t>
            </a:r>
            <a:r>
              <a:rPr lang="fr-FR" sz="2400" dirty="0" smtClean="0">
                <a:solidFill>
                  <a:srgbClr val="000000"/>
                </a:solidFill>
                <a:latin typeface="Times New Roman" panose="02020603050405020304" pitchFamily="18" charset="0"/>
                <a:cs typeface="Times New Roman" panose="02020603050405020304" pitchFamily="18" charset="0"/>
              </a:rPr>
              <a:t>".</a:t>
            </a:r>
            <a:endParaRPr lang="fr-FR" sz="2400" dirty="0">
              <a:latin typeface="Times New Roman" panose="02020603050405020304" pitchFamily="18" charset="0"/>
              <a:cs typeface="Times New Roman" panose="02020603050405020304" pitchFamily="18" charset="0"/>
            </a:endParaRPr>
          </a:p>
        </p:txBody>
      </p:sp>
      <p:pic>
        <p:nvPicPr>
          <p:cNvPr id="8" name="Image 7">
            <a:extLst>
              <a:ext uri="{FF2B5EF4-FFF2-40B4-BE49-F238E27FC236}">
                <a16:creationId xmlns:a16="http://schemas.microsoft.com/office/drawing/2014/main" id="{601A6565-CBD8-2F44-8951-2DAEE693CA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96740" y="3594790"/>
            <a:ext cx="5233861" cy="2506101"/>
          </a:xfrm>
          <a:prstGeom prst="rect">
            <a:avLst/>
          </a:prstGeom>
        </p:spPr>
      </p:pic>
    </p:spTree>
    <p:extLst>
      <p:ext uri="{BB962C8B-B14F-4D97-AF65-F5344CB8AC3E}">
        <p14:creationId xmlns:p14="http://schemas.microsoft.com/office/powerpoint/2010/main" val="2841117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 calcmode="lin" valueType="num">
                                      <p:cBhvr additive="base">
                                        <p:cTn id="13" dur="500" fill="hold"/>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Espace réservé du contenu 8">
            <a:extLst>
              <a:ext uri="{FF2B5EF4-FFF2-40B4-BE49-F238E27FC236}">
                <a16:creationId xmlns:a16="http://schemas.microsoft.com/office/drawing/2014/main" id="{0623E4C4-4FE8-7B98-2F97-7CDB41EFAA60}"/>
              </a:ext>
            </a:extLst>
          </p:cNvPr>
          <p:cNvGraphicFramePr>
            <a:graphicFrameLocks noGrp="1"/>
          </p:cNvGraphicFramePr>
          <p:nvPr>
            <p:ph idx="1"/>
            <p:extLst>
              <p:ext uri="{D42A27DB-BD31-4B8C-83A1-F6EECF244321}">
                <p14:modId xmlns:p14="http://schemas.microsoft.com/office/powerpoint/2010/main" val="2240655277"/>
              </p:ext>
            </p:extLst>
          </p:nvPr>
        </p:nvGraphicFramePr>
        <p:xfrm>
          <a:off x="2740308" y="737874"/>
          <a:ext cx="5556487" cy="7487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re 1">
            <a:extLst>
              <a:ext uri="{FF2B5EF4-FFF2-40B4-BE49-F238E27FC236}">
                <a16:creationId xmlns:a16="http://schemas.microsoft.com/office/drawing/2014/main" id="{60675B82-AE58-7036-DCE6-7E338127D513}"/>
              </a:ext>
            </a:extLst>
          </p:cNvPr>
          <p:cNvSpPr txBox="1">
            <a:spLocks/>
          </p:cNvSpPr>
          <p:nvPr/>
        </p:nvSpPr>
        <p:spPr>
          <a:xfrm>
            <a:off x="1682750" y="245863"/>
            <a:ext cx="8420100" cy="984023"/>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b="1" dirty="0">
                <a:latin typeface="Times New Roman" panose="02020603050405020304" pitchFamily="18" charset="0"/>
                <a:cs typeface="Times New Roman" panose="02020603050405020304" pitchFamily="18" charset="0"/>
              </a:rPr>
              <a:t>Etude technique du projet</a:t>
            </a:r>
            <a:br>
              <a:rPr lang="fr-FR" b="1" dirty="0">
                <a:latin typeface="Times New Roman" panose="02020603050405020304" pitchFamily="18" charset="0"/>
                <a:cs typeface="Times New Roman" panose="02020603050405020304" pitchFamily="18" charset="0"/>
              </a:rPr>
            </a:br>
            <a:endParaRPr lang="fr-FR" b="1" dirty="0"/>
          </a:p>
        </p:txBody>
      </p:sp>
      <p:pic>
        <p:nvPicPr>
          <p:cNvPr id="5" name="Image 4">
            <a:extLst>
              <a:ext uri="{FF2B5EF4-FFF2-40B4-BE49-F238E27FC236}">
                <a16:creationId xmlns:a16="http://schemas.microsoft.com/office/drawing/2014/main" id="{400293F2-0EA0-6C7D-9EC0-DF521FD1494D}"/>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385804" y="34642"/>
            <a:ext cx="1057558" cy="1057558"/>
          </a:xfrm>
          <a:prstGeom prst="rect">
            <a:avLst/>
          </a:prstGeom>
        </p:spPr>
      </p:pic>
      <p:sp>
        <p:nvSpPr>
          <p:cNvPr id="16" name="Rectangle : coins arrondis 4">
            <a:extLst>
              <a:ext uri="{FF2B5EF4-FFF2-40B4-BE49-F238E27FC236}">
                <a16:creationId xmlns:a16="http://schemas.microsoft.com/office/drawing/2014/main" id="{FDDDBCBE-F2DB-9228-91FD-A80111C6B50F}"/>
              </a:ext>
            </a:extLst>
          </p:cNvPr>
          <p:cNvSpPr txBox="1"/>
          <p:nvPr/>
        </p:nvSpPr>
        <p:spPr>
          <a:xfrm>
            <a:off x="431800" y="3107513"/>
            <a:ext cx="10468994" cy="4307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endParaRPr lang="fr-FR" sz="1200" kern="1200" dirty="0"/>
          </a:p>
        </p:txBody>
      </p:sp>
      <p:sp>
        <p:nvSpPr>
          <p:cNvPr id="17" name="Titre 1">
            <a:extLst>
              <a:ext uri="{FF2B5EF4-FFF2-40B4-BE49-F238E27FC236}">
                <a16:creationId xmlns:a16="http://schemas.microsoft.com/office/drawing/2014/main" id="{22CE79DA-4DAD-919A-5026-89BD0A53345B}"/>
              </a:ext>
            </a:extLst>
          </p:cNvPr>
          <p:cNvSpPr txBox="1">
            <a:spLocks/>
          </p:cNvSpPr>
          <p:nvPr/>
        </p:nvSpPr>
        <p:spPr>
          <a:xfrm>
            <a:off x="979715" y="1794238"/>
            <a:ext cx="10061039" cy="228461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1200"/>
              </a:spcBef>
              <a:spcAft>
                <a:spcPts val="1200"/>
              </a:spcAft>
            </a:pPr>
            <a:r>
              <a:rPr lang="fr-FR" sz="2400" dirty="0" smtClean="0">
                <a:solidFill>
                  <a:srgbClr val="000000"/>
                </a:solidFill>
                <a:latin typeface="Times New Roman" panose="02020603050405020304" pitchFamily="18" charset="0"/>
                <a:cs typeface="Times New Roman" panose="02020603050405020304" pitchFamily="18" charset="0"/>
              </a:rPr>
              <a:t>Pour </a:t>
            </a:r>
            <a:r>
              <a:rPr lang="fr-FR" sz="2400" dirty="0">
                <a:solidFill>
                  <a:srgbClr val="000000"/>
                </a:solidFill>
                <a:latin typeface="Times New Roman" panose="02020603050405020304" pitchFamily="18" charset="0"/>
                <a:cs typeface="Times New Roman" panose="02020603050405020304" pitchFamily="18" charset="0"/>
              </a:rPr>
              <a:t>ce faire, nous avons élaboré un deuxième code Python qui exploite les données extraites pour entraîner un modèle de machine </a:t>
            </a:r>
            <a:r>
              <a:rPr lang="fr-FR" sz="2400" dirty="0" err="1">
                <a:solidFill>
                  <a:srgbClr val="000000"/>
                </a:solidFill>
                <a:latin typeface="Times New Roman" panose="02020603050405020304" pitchFamily="18" charset="0"/>
                <a:cs typeface="Times New Roman" panose="02020603050405020304" pitchFamily="18" charset="0"/>
              </a:rPr>
              <a:t>learning</a:t>
            </a:r>
            <a:r>
              <a:rPr lang="fr-FR" sz="2400" dirty="0">
                <a:solidFill>
                  <a:srgbClr val="000000"/>
                </a:solidFill>
                <a:latin typeface="Times New Roman" panose="02020603050405020304" pitchFamily="18" charset="0"/>
                <a:cs typeface="Times New Roman" panose="02020603050405020304" pitchFamily="18" charset="0"/>
              </a:rPr>
              <a:t> capable de déterminer si une information donnée est potentiellement une fausse </a:t>
            </a:r>
            <a:r>
              <a:rPr lang="fr-FR" sz="2400" dirty="0" smtClean="0">
                <a:solidFill>
                  <a:srgbClr val="000000"/>
                </a:solidFill>
                <a:latin typeface="Times New Roman" panose="02020603050405020304" pitchFamily="18" charset="0"/>
                <a:cs typeface="Times New Roman" panose="02020603050405020304" pitchFamily="18" charset="0"/>
              </a:rPr>
              <a:t>nouvelle.</a:t>
            </a:r>
          </a:p>
          <a:p>
            <a:pPr algn="just">
              <a:spcBef>
                <a:spcPts val="1200"/>
              </a:spcBef>
              <a:spcAft>
                <a:spcPts val="1200"/>
              </a:spcAft>
            </a:pPr>
            <a:r>
              <a:rPr lang="fr-FR" sz="2400" dirty="0" smtClean="0">
                <a:solidFill>
                  <a:srgbClr val="000000"/>
                </a:solidFill>
                <a:latin typeface="Times New Roman" panose="02020603050405020304" pitchFamily="18" charset="0"/>
                <a:cs typeface="Times New Roman" panose="02020603050405020304" pitchFamily="18" charset="0"/>
              </a:rPr>
              <a:t>Cette </a:t>
            </a:r>
            <a:r>
              <a:rPr lang="fr-FR" sz="2400" dirty="0">
                <a:solidFill>
                  <a:srgbClr val="000000"/>
                </a:solidFill>
                <a:latin typeface="Times New Roman" panose="02020603050405020304" pitchFamily="18" charset="0"/>
                <a:cs typeface="Times New Roman" panose="02020603050405020304" pitchFamily="18" charset="0"/>
              </a:rPr>
              <a:t>tâche nécessite un processus de classification où le modèle apprend à distinguer entre les informations véridiques et les informations trompeuses en se basant sur les caractéristiques et les contextes des articles de presse</a:t>
            </a:r>
            <a:endParaRPr lang="fr-FR" sz="2400" dirty="0">
              <a:latin typeface="Times New Roman" panose="02020603050405020304" pitchFamily="18" charset="0"/>
              <a:cs typeface="Times New Roman" panose="02020603050405020304" pitchFamily="18" charset="0"/>
            </a:endParaRPr>
          </a:p>
        </p:txBody>
      </p:sp>
      <p:pic>
        <p:nvPicPr>
          <p:cNvPr id="7" name="Image 6">
            <a:extLst>
              <a:ext uri="{FF2B5EF4-FFF2-40B4-BE49-F238E27FC236}">
                <a16:creationId xmlns:a16="http://schemas.microsoft.com/office/drawing/2014/main" id="{601A6565-CBD8-2F44-8951-2DAEE693CA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97778" y="4078849"/>
            <a:ext cx="4841546" cy="2318251"/>
          </a:xfrm>
          <a:prstGeom prst="rect">
            <a:avLst/>
          </a:prstGeom>
        </p:spPr>
      </p:pic>
    </p:spTree>
    <p:extLst>
      <p:ext uri="{BB962C8B-B14F-4D97-AF65-F5344CB8AC3E}">
        <p14:creationId xmlns:p14="http://schemas.microsoft.com/office/powerpoint/2010/main" val="24245494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barn(inVertical)">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barn(inVertical)">
                                      <p:cBhvr>
                                        <p:cTn id="12"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e 3">
            <a:extLst>
              <a:ext uri="{FF2B5EF4-FFF2-40B4-BE49-F238E27FC236}">
                <a16:creationId xmlns:a16="http://schemas.microsoft.com/office/drawing/2014/main" id="{AFE9C063-A726-FDCF-85D2-3C24C1243C92}"/>
              </a:ext>
            </a:extLst>
          </p:cNvPr>
          <p:cNvGraphicFramePr/>
          <p:nvPr>
            <p:extLst>
              <p:ext uri="{D42A27DB-BD31-4B8C-83A1-F6EECF244321}">
                <p14:modId xmlns:p14="http://schemas.microsoft.com/office/powerpoint/2010/main" val="2010580987"/>
              </p:ext>
            </p:extLst>
          </p:nvPr>
        </p:nvGraphicFramePr>
        <p:xfrm>
          <a:off x="2727518" y="879978"/>
          <a:ext cx="6575102" cy="6904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re 1">
            <a:extLst>
              <a:ext uri="{FF2B5EF4-FFF2-40B4-BE49-F238E27FC236}">
                <a16:creationId xmlns:a16="http://schemas.microsoft.com/office/drawing/2014/main" id="{7B790C2B-7908-DBC3-B8E5-3445133BAFAA}"/>
              </a:ext>
            </a:extLst>
          </p:cNvPr>
          <p:cNvSpPr txBox="1">
            <a:spLocks/>
          </p:cNvSpPr>
          <p:nvPr/>
        </p:nvSpPr>
        <p:spPr>
          <a:xfrm>
            <a:off x="1885950" y="235116"/>
            <a:ext cx="8420100" cy="984023"/>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b="1" dirty="0">
                <a:latin typeface="Times New Roman" panose="02020603050405020304" pitchFamily="18" charset="0"/>
                <a:cs typeface="Times New Roman" panose="02020603050405020304" pitchFamily="18" charset="0"/>
              </a:rPr>
              <a:t>Etude technique du projet</a:t>
            </a:r>
            <a:br>
              <a:rPr lang="fr-FR" b="1" dirty="0">
                <a:latin typeface="Times New Roman" panose="02020603050405020304" pitchFamily="18" charset="0"/>
                <a:cs typeface="Times New Roman" panose="02020603050405020304" pitchFamily="18" charset="0"/>
              </a:rPr>
            </a:br>
            <a:endParaRPr lang="fr-FR" b="1" dirty="0">
              <a:latin typeface="Times New Roman" panose="02020603050405020304" pitchFamily="18" charset="0"/>
              <a:cs typeface="Times New Roman" panose="02020603050405020304" pitchFamily="18" charset="0"/>
            </a:endParaRPr>
          </a:p>
        </p:txBody>
      </p:sp>
      <p:pic>
        <p:nvPicPr>
          <p:cNvPr id="6" name="Image 5">
            <a:extLst>
              <a:ext uri="{FF2B5EF4-FFF2-40B4-BE49-F238E27FC236}">
                <a16:creationId xmlns:a16="http://schemas.microsoft.com/office/drawing/2014/main" id="{74D3E788-A123-A145-6C38-81D61AE28D32}"/>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209599" y="314335"/>
            <a:ext cx="481264" cy="481264"/>
          </a:xfrm>
          <a:prstGeom prst="rect">
            <a:avLst/>
          </a:prstGeom>
        </p:spPr>
      </p:pic>
      <p:sp>
        <p:nvSpPr>
          <p:cNvPr id="7" name="Titre 1">
            <a:extLst>
              <a:ext uri="{FF2B5EF4-FFF2-40B4-BE49-F238E27FC236}">
                <a16:creationId xmlns:a16="http://schemas.microsoft.com/office/drawing/2014/main" id="{9B802D15-B30A-F5A4-0166-A6058179C81E}"/>
              </a:ext>
            </a:extLst>
          </p:cNvPr>
          <p:cNvSpPr txBox="1">
            <a:spLocks/>
          </p:cNvSpPr>
          <p:nvPr/>
        </p:nvSpPr>
        <p:spPr>
          <a:xfrm>
            <a:off x="774088" y="2692400"/>
            <a:ext cx="10412072" cy="285496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fr-FR" sz="3300" b="0" i="0" u="none" strike="noStrike" dirty="0">
                <a:solidFill>
                  <a:srgbClr val="000000"/>
                </a:solidFill>
                <a:effectLst/>
                <a:latin typeface="Times New Roman" panose="02020603050405020304" pitchFamily="18" charset="0"/>
                <a:cs typeface="Times New Roman" panose="02020603050405020304" pitchFamily="18" charset="0"/>
              </a:rPr>
              <a:t>Le code est une implémentation en Python pour détecter les fake news à partir de données textuelles en utilisant un modèle de classification Passive Aggressive Classifier. </a:t>
            </a:r>
            <a:endParaRPr lang="fr-FR" sz="3300" dirty="0">
              <a:solidFill>
                <a:srgbClr val="000000"/>
              </a:solidFill>
              <a:latin typeface="Times New Roman" panose="02020603050405020304" pitchFamily="18" charset="0"/>
              <a:cs typeface="Times New Roman" panose="02020603050405020304" pitchFamily="18" charset="0"/>
            </a:endParaRPr>
          </a:p>
          <a:p>
            <a:pPr algn="just"/>
            <a:r>
              <a:rPr lang="fr-FR" sz="3300" b="0" i="0" u="none" strike="noStrike" dirty="0" smtClean="0">
                <a:solidFill>
                  <a:srgbClr val="000000"/>
                </a:solidFill>
                <a:effectLst/>
                <a:latin typeface="Times New Roman" panose="02020603050405020304" pitchFamily="18" charset="0"/>
                <a:cs typeface="Times New Roman" panose="02020603050405020304" pitchFamily="18" charset="0"/>
              </a:rPr>
              <a:t>Ce </a:t>
            </a:r>
            <a:r>
              <a:rPr lang="fr-FR" sz="3300" b="0" i="0" u="none" strike="noStrike" dirty="0">
                <a:solidFill>
                  <a:srgbClr val="000000"/>
                </a:solidFill>
                <a:effectLst/>
                <a:latin typeface="Times New Roman" panose="02020603050405020304" pitchFamily="18" charset="0"/>
                <a:cs typeface="Times New Roman" panose="02020603050405020304" pitchFamily="18" charset="0"/>
              </a:rPr>
              <a:t>code fournit une base solide pour détecter les fake news à partir de données textuelles en utilisant des techniques de machine </a:t>
            </a:r>
            <a:r>
              <a:rPr lang="fr-FR" sz="3300" b="0" i="0" u="none" strike="noStrike" dirty="0" err="1" smtClean="0">
                <a:solidFill>
                  <a:srgbClr val="000000"/>
                </a:solidFill>
                <a:effectLst/>
                <a:latin typeface="Times New Roman" panose="02020603050405020304" pitchFamily="18" charset="0"/>
                <a:cs typeface="Times New Roman" panose="02020603050405020304" pitchFamily="18" charset="0"/>
              </a:rPr>
              <a:t>learning</a:t>
            </a:r>
            <a:endParaRPr lang="fr-FR" sz="7400" b="1" dirty="0">
              <a:latin typeface="Times New Roman" panose="02020603050405020304" pitchFamily="18" charset="0"/>
              <a:cs typeface="Times New Roman" panose="02020603050405020304" pitchFamily="18" charset="0"/>
            </a:endParaRPr>
          </a:p>
          <a:p>
            <a:pPr algn="just"/>
            <a:endParaRPr lang="fr-FR" sz="2400" b="0" i="0" u="none" strike="noStrike" dirty="0" smtClean="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314493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Espace réservé du contenu 7">
            <a:extLst>
              <a:ext uri="{FF2B5EF4-FFF2-40B4-BE49-F238E27FC236}">
                <a16:creationId xmlns:a16="http://schemas.microsoft.com/office/drawing/2014/main" id="{5135783D-65BA-B6E9-5B63-CE73C9F55FB3}"/>
              </a:ext>
            </a:extLst>
          </p:cNvPr>
          <p:cNvGraphicFramePr>
            <a:graphicFrameLocks noGrp="1"/>
          </p:cNvGraphicFramePr>
          <p:nvPr>
            <p:ph idx="1"/>
            <p:extLst>
              <p:ext uri="{D42A27DB-BD31-4B8C-83A1-F6EECF244321}">
                <p14:modId xmlns:p14="http://schemas.microsoft.com/office/powerpoint/2010/main" val="2139593782"/>
              </p:ext>
            </p:extLst>
          </p:nvPr>
        </p:nvGraphicFramePr>
        <p:xfrm>
          <a:off x="792480" y="1778000"/>
          <a:ext cx="10607040" cy="4562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me 3">
            <a:extLst>
              <a:ext uri="{FF2B5EF4-FFF2-40B4-BE49-F238E27FC236}">
                <a16:creationId xmlns:a16="http://schemas.microsoft.com/office/drawing/2014/main" id="{AFE9C063-A726-FDCF-85D2-3C24C1243C92}"/>
              </a:ext>
            </a:extLst>
          </p:cNvPr>
          <p:cNvGraphicFramePr/>
          <p:nvPr>
            <p:extLst>
              <p:ext uri="{D42A27DB-BD31-4B8C-83A1-F6EECF244321}">
                <p14:modId xmlns:p14="http://schemas.microsoft.com/office/powerpoint/2010/main" val="2010580987"/>
              </p:ext>
            </p:extLst>
          </p:nvPr>
        </p:nvGraphicFramePr>
        <p:xfrm>
          <a:off x="2727518" y="879978"/>
          <a:ext cx="6575102" cy="69041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Titre 1">
            <a:extLst>
              <a:ext uri="{FF2B5EF4-FFF2-40B4-BE49-F238E27FC236}">
                <a16:creationId xmlns:a16="http://schemas.microsoft.com/office/drawing/2014/main" id="{7B790C2B-7908-DBC3-B8E5-3445133BAFAA}"/>
              </a:ext>
            </a:extLst>
          </p:cNvPr>
          <p:cNvSpPr txBox="1">
            <a:spLocks/>
          </p:cNvSpPr>
          <p:nvPr/>
        </p:nvSpPr>
        <p:spPr>
          <a:xfrm>
            <a:off x="1805019" y="387966"/>
            <a:ext cx="8420100" cy="984023"/>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b="1" dirty="0">
                <a:latin typeface="Times New Roman" panose="02020603050405020304" pitchFamily="18" charset="0"/>
                <a:cs typeface="Times New Roman" panose="02020603050405020304" pitchFamily="18" charset="0"/>
              </a:rPr>
              <a:t>Etude technique du projet</a:t>
            </a:r>
            <a:br>
              <a:rPr lang="fr-FR" b="1" dirty="0">
                <a:latin typeface="Times New Roman" panose="02020603050405020304" pitchFamily="18" charset="0"/>
                <a:cs typeface="Times New Roman" panose="02020603050405020304" pitchFamily="18" charset="0"/>
              </a:rPr>
            </a:br>
            <a:endParaRPr lang="fr-FR" b="1" dirty="0">
              <a:latin typeface="Times New Roman" panose="02020603050405020304" pitchFamily="18" charset="0"/>
              <a:cs typeface="Times New Roman" panose="02020603050405020304" pitchFamily="18" charset="0"/>
            </a:endParaRPr>
          </a:p>
        </p:txBody>
      </p:sp>
      <p:pic>
        <p:nvPicPr>
          <p:cNvPr id="6" name="Image 5">
            <a:extLst>
              <a:ext uri="{FF2B5EF4-FFF2-40B4-BE49-F238E27FC236}">
                <a16:creationId xmlns:a16="http://schemas.microsoft.com/office/drawing/2014/main" id="{74D3E788-A123-A145-6C38-81D61AE28D32}"/>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2025637" y="398713"/>
            <a:ext cx="481264" cy="481264"/>
          </a:xfrm>
          <a:prstGeom prst="rect">
            <a:avLst/>
          </a:prstGeom>
        </p:spPr>
      </p:pic>
      <p:sp>
        <p:nvSpPr>
          <p:cNvPr id="2" name="Rectangle 1"/>
          <p:cNvSpPr/>
          <p:nvPr/>
        </p:nvSpPr>
        <p:spPr>
          <a:xfrm>
            <a:off x="853440" y="1818640"/>
            <a:ext cx="2743200" cy="29900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3667760" y="1869742"/>
            <a:ext cx="7386668" cy="25934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853440" y="2123808"/>
            <a:ext cx="8666480" cy="28440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853440" y="2468879"/>
            <a:ext cx="2987040" cy="36837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3840480" y="2468878"/>
            <a:ext cx="7010400" cy="32512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883920" y="2810746"/>
            <a:ext cx="6604000" cy="18582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853440" y="3014245"/>
            <a:ext cx="2438400" cy="303236"/>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3322320" y="3037607"/>
            <a:ext cx="7894320" cy="323134"/>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883920" y="3317481"/>
            <a:ext cx="10332720" cy="38943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873760" y="3724328"/>
            <a:ext cx="5537200" cy="30177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6410960" y="3780988"/>
            <a:ext cx="4805680" cy="292314"/>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863600" y="4049144"/>
            <a:ext cx="10058400" cy="297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883920" y="4407961"/>
            <a:ext cx="5273040" cy="289536"/>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6248400" y="4455155"/>
            <a:ext cx="4968240" cy="19072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873760" y="4697496"/>
            <a:ext cx="6228080" cy="26096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883920" y="5100400"/>
            <a:ext cx="2275839" cy="26096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3159759" y="5100400"/>
            <a:ext cx="7426961" cy="26096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853440" y="5361362"/>
            <a:ext cx="7112000" cy="26406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883920" y="5754297"/>
            <a:ext cx="1981200" cy="273976"/>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2956560" y="5715699"/>
            <a:ext cx="8097869" cy="312574"/>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883920" y="6028334"/>
            <a:ext cx="8026400" cy="26773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98421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0" nodeType="clickEffect">
                                  <p:stCondLst>
                                    <p:cond delay="0"/>
                                  </p:stCondLst>
                                  <p:childTnLst>
                                    <p:animEffect transition="out" filter="barn(inVertical)">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grpId="0" nodeType="clickEffect">
                                  <p:stCondLst>
                                    <p:cond delay="0"/>
                                  </p:stCondLst>
                                  <p:childTnLst>
                                    <p:animEffect transition="out" filter="barn(inVertical)">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6" presetClass="exit" presetSubtype="21" fill="hold" grpId="0" nodeType="clickEffect">
                                  <p:stCondLst>
                                    <p:cond delay="0"/>
                                  </p:stCondLst>
                                  <p:childTnLst>
                                    <p:animEffect transition="out" filter="barn(inVertical)">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6" presetClass="exit" presetSubtype="21" fill="hold" grpId="0" nodeType="clickEffect">
                                  <p:stCondLst>
                                    <p:cond delay="0"/>
                                  </p:stCondLst>
                                  <p:childTnLst>
                                    <p:animEffect transition="out" filter="barn(inVertical)">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6" presetClass="exit" presetSubtype="21" fill="hold" grpId="0" nodeType="clickEffect">
                                  <p:stCondLst>
                                    <p:cond delay="0"/>
                                  </p:stCondLst>
                                  <p:childTnLst>
                                    <p:animEffect transition="out" filter="barn(inVertical)">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6" presetClass="exit" presetSubtype="21" fill="hold" grpId="0" nodeType="clickEffect">
                                  <p:stCondLst>
                                    <p:cond delay="0"/>
                                  </p:stCondLst>
                                  <p:childTnLst>
                                    <p:animEffect transition="out" filter="barn(inVertical)">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6" presetClass="exit" presetSubtype="21" fill="hold" grpId="0" nodeType="clickEffect">
                                  <p:stCondLst>
                                    <p:cond delay="0"/>
                                  </p:stCondLst>
                                  <p:childTnLst>
                                    <p:animEffect transition="out" filter="barn(inVertical)">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6" presetClass="exit" presetSubtype="21" fill="hold" grpId="0" nodeType="clickEffect">
                                  <p:stCondLst>
                                    <p:cond delay="0"/>
                                  </p:stCondLst>
                                  <p:childTnLst>
                                    <p:animEffect transition="out" filter="barn(inVertical)">
                                      <p:cBhvr>
                                        <p:cTn id="46" dur="500"/>
                                        <p:tgtEl>
                                          <p:spTgt spid="15"/>
                                        </p:tgtEl>
                                      </p:cBhvr>
                                    </p:animEffect>
                                    <p:set>
                                      <p:cBhvr>
                                        <p:cTn id="47" dur="1" fill="hold">
                                          <p:stCondLst>
                                            <p:cond delay="499"/>
                                          </p:stCondLst>
                                        </p:cTn>
                                        <p:tgtEl>
                                          <p:spTgt spid="1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6" presetClass="exit" presetSubtype="21" fill="hold" grpId="0" nodeType="clickEffect">
                                  <p:stCondLst>
                                    <p:cond delay="0"/>
                                  </p:stCondLst>
                                  <p:childTnLst>
                                    <p:animEffect transition="out" filter="barn(inVertical)">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6" presetClass="exit" presetSubtype="21" fill="hold" grpId="0" nodeType="clickEffect">
                                  <p:stCondLst>
                                    <p:cond delay="0"/>
                                  </p:stCondLst>
                                  <p:childTnLst>
                                    <p:animEffect transition="out" filter="barn(inVertical)">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6" presetClass="exit" presetSubtype="21" fill="hold" grpId="0" nodeType="clickEffect">
                                  <p:stCondLst>
                                    <p:cond delay="0"/>
                                  </p:stCondLst>
                                  <p:childTnLst>
                                    <p:animEffect transition="out" filter="barn(inVertical)">
                                      <p:cBhvr>
                                        <p:cTn id="61" dur="500"/>
                                        <p:tgtEl>
                                          <p:spTgt spid="18"/>
                                        </p:tgtEl>
                                      </p:cBhvr>
                                    </p:animEffect>
                                    <p:set>
                                      <p:cBhvr>
                                        <p:cTn id="62" dur="1" fill="hold">
                                          <p:stCondLst>
                                            <p:cond delay="499"/>
                                          </p:stCondLst>
                                        </p:cTn>
                                        <p:tgtEl>
                                          <p:spTgt spid="1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6" presetClass="exit" presetSubtype="21" fill="hold" grpId="0" nodeType="clickEffect">
                                  <p:stCondLst>
                                    <p:cond delay="0"/>
                                  </p:stCondLst>
                                  <p:childTnLst>
                                    <p:animEffect transition="out" filter="barn(inVertical)">
                                      <p:cBhvr>
                                        <p:cTn id="66" dur="500"/>
                                        <p:tgtEl>
                                          <p:spTgt spid="19"/>
                                        </p:tgtEl>
                                      </p:cBhvr>
                                    </p:animEffect>
                                    <p:set>
                                      <p:cBhvr>
                                        <p:cTn id="67" dur="1" fill="hold">
                                          <p:stCondLst>
                                            <p:cond delay="499"/>
                                          </p:stCondLst>
                                        </p:cTn>
                                        <p:tgtEl>
                                          <p:spTgt spid="19"/>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6" presetClass="exit" presetSubtype="21" fill="hold" grpId="0" nodeType="clickEffect">
                                  <p:stCondLst>
                                    <p:cond delay="0"/>
                                  </p:stCondLst>
                                  <p:childTnLst>
                                    <p:animEffect transition="out" filter="barn(inVertical)">
                                      <p:cBhvr>
                                        <p:cTn id="71" dur="500"/>
                                        <p:tgtEl>
                                          <p:spTgt spid="20"/>
                                        </p:tgtEl>
                                      </p:cBhvr>
                                    </p:animEffect>
                                    <p:set>
                                      <p:cBhvr>
                                        <p:cTn id="72" dur="1" fill="hold">
                                          <p:stCondLst>
                                            <p:cond delay="499"/>
                                          </p:stCondLst>
                                        </p:cTn>
                                        <p:tgtEl>
                                          <p:spTgt spid="2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6" presetClass="exit" presetSubtype="21" fill="hold" grpId="0" nodeType="clickEffect">
                                  <p:stCondLst>
                                    <p:cond delay="0"/>
                                  </p:stCondLst>
                                  <p:childTnLst>
                                    <p:animEffect transition="out" filter="barn(inVertical)">
                                      <p:cBhvr>
                                        <p:cTn id="76" dur="500"/>
                                        <p:tgtEl>
                                          <p:spTgt spid="21"/>
                                        </p:tgtEl>
                                      </p:cBhvr>
                                    </p:animEffect>
                                    <p:set>
                                      <p:cBhvr>
                                        <p:cTn id="77" dur="1" fill="hold">
                                          <p:stCondLst>
                                            <p:cond delay="499"/>
                                          </p:stCondLst>
                                        </p:cTn>
                                        <p:tgtEl>
                                          <p:spTgt spid="21"/>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6" presetClass="exit" presetSubtype="21" fill="hold" grpId="0" nodeType="clickEffect">
                                  <p:stCondLst>
                                    <p:cond delay="0"/>
                                  </p:stCondLst>
                                  <p:childTnLst>
                                    <p:animEffect transition="out" filter="barn(inVertical)">
                                      <p:cBhvr>
                                        <p:cTn id="81" dur="500"/>
                                        <p:tgtEl>
                                          <p:spTgt spid="22"/>
                                        </p:tgtEl>
                                      </p:cBhvr>
                                    </p:animEffect>
                                    <p:set>
                                      <p:cBhvr>
                                        <p:cTn id="82" dur="1" fill="hold">
                                          <p:stCondLst>
                                            <p:cond delay="499"/>
                                          </p:stCondLst>
                                        </p:cTn>
                                        <p:tgtEl>
                                          <p:spTgt spid="2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6" presetClass="exit" presetSubtype="21" fill="hold" grpId="0" nodeType="clickEffect">
                                  <p:stCondLst>
                                    <p:cond delay="0"/>
                                  </p:stCondLst>
                                  <p:childTnLst>
                                    <p:animEffect transition="out" filter="barn(inVertical)">
                                      <p:cBhvr>
                                        <p:cTn id="86" dur="500"/>
                                        <p:tgtEl>
                                          <p:spTgt spid="23"/>
                                        </p:tgtEl>
                                      </p:cBhvr>
                                    </p:animEffect>
                                    <p:set>
                                      <p:cBhvr>
                                        <p:cTn id="87" dur="1" fill="hold">
                                          <p:stCondLst>
                                            <p:cond delay="499"/>
                                          </p:stCondLst>
                                        </p:cTn>
                                        <p:tgtEl>
                                          <p:spTgt spid="23"/>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6" presetClass="exit" presetSubtype="21" fill="hold" grpId="0" nodeType="clickEffect">
                                  <p:stCondLst>
                                    <p:cond delay="0"/>
                                  </p:stCondLst>
                                  <p:childTnLst>
                                    <p:animEffect transition="out" filter="barn(inVertical)">
                                      <p:cBhvr>
                                        <p:cTn id="91" dur="500"/>
                                        <p:tgtEl>
                                          <p:spTgt spid="24"/>
                                        </p:tgtEl>
                                      </p:cBhvr>
                                    </p:animEffect>
                                    <p:set>
                                      <p:cBhvr>
                                        <p:cTn id="92" dur="1" fill="hold">
                                          <p:stCondLst>
                                            <p:cond delay="499"/>
                                          </p:stCondLst>
                                        </p:cTn>
                                        <p:tgtEl>
                                          <p:spTgt spid="24"/>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6" presetClass="exit" presetSubtype="21" fill="hold" grpId="0" nodeType="clickEffect">
                                  <p:stCondLst>
                                    <p:cond delay="0"/>
                                  </p:stCondLst>
                                  <p:childTnLst>
                                    <p:animEffect transition="out" filter="barn(inVertical)">
                                      <p:cBhvr>
                                        <p:cTn id="96" dur="500"/>
                                        <p:tgtEl>
                                          <p:spTgt spid="25"/>
                                        </p:tgtEl>
                                      </p:cBhvr>
                                    </p:animEffect>
                                    <p:set>
                                      <p:cBhvr>
                                        <p:cTn id="97" dur="1" fill="hold">
                                          <p:stCondLst>
                                            <p:cond delay="499"/>
                                          </p:stCondLst>
                                        </p:cTn>
                                        <p:tgtEl>
                                          <p:spTgt spid="25"/>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6" presetClass="exit" presetSubtype="21" fill="hold" grpId="0" nodeType="clickEffect">
                                  <p:stCondLst>
                                    <p:cond delay="0"/>
                                  </p:stCondLst>
                                  <p:childTnLst>
                                    <p:animEffect transition="out" filter="barn(inVertical)">
                                      <p:cBhvr>
                                        <p:cTn id="101" dur="500"/>
                                        <p:tgtEl>
                                          <p:spTgt spid="26"/>
                                        </p:tgtEl>
                                      </p:cBhvr>
                                    </p:animEffect>
                                    <p:set>
                                      <p:cBhvr>
                                        <p:cTn id="102" dur="1" fill="hold">
                                          <p:stCondLst>
                                            <p:cond delay="499"/>
                                          </p:stCondLst>
                                        </p:cTn>
                                        <p:tgtEl>
                                          <p:spTgt spid="2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6" presetClass="exit" presetSubtype="21" fill="hold" grpId="0" nodeType="clickEffect">
                                  <p:stCondLst>
                                    <p:cond delay="0"/>
                                  </p:stCondLst>
                                  <p:childTnLst>
                                    <p:animEffect transition="out" filter="barn(inVertical)">
                                      <p:cBhvr>
                                        <p:cTn id="106" dur="500"/>
                                        <p:tgtEl>
                                          <p:spTgt spid="27"/>
                                        </p:tgtEl>
                                      </p:cBhvr>
                                    </p:animEffect>
                                    <p:set>
                                      <p:cBhvr>
                                        <p:cTn id="107"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57A543-3C0B-016D-3439-3FDEE054D5F9}"/>
              </a:ext>
            </a:extLst>
          </p:cNvPr>
          <p:cNvSpPr txBox="1">
            <a:spLocks/>
          </p:cNvSpPr>
          <p:nvPr/>
        </p:nvSpPr>
        <p:spPr>
          <a:xfrm>
            <a:off x="563880" y="2633186"/>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80085" indent="-228600" algn="ctr">
              <a:spcBef>
                <a:spcPts val="1800"/>
              </a:spcBef>
              <a:spcAft>
                <a:spcPts val="600"/>
              </a:spcAft>
            </a:pPr>
            <a:r>
              <a:rPr lang="fr-FR" b="1" dirty="0">
                <a:latin typeface="Times New Roman" panose="02020603050405020304" pitchFamily="18" charset="0"/>
                <a:cs typeface="Times New Roman" panose="02020603050405020304" pitchFamily="18" charset="0"/>
              </a:rPr>
              <a:t>Conclusion</a:t>
            </a:r>
            <a:endParaRPr lang="fr-FR" sz="19900" dirty="0">
              <a:highlight>
                <a:srgbClr val="000000"/>
              </a:highlight>
              <a:latin typeface="Times New Roman" panose="02020603050405020304" pitchFamily="18" charset="0"/>
              <a:cs typeface="Times New Roman" panose="02020603050405020304" pitchFamily="18" charset="0"/>
            </a:endParaRPr>
          </a:p>
        </p:txBody>
      </p:sp>
      <p:pic>
        <p:nvPicPr>
          <p:cNvPr id="3" name="Image 2">
            <a:extLst>
              <a:ext uri="{FF2B5EF4-FFF2-40B4-BE49-F238E27FC236}">
                <a16:creationId xmlns:a16="http://schemas.microsoft.com/office/drawing/2014/main" id="{343D961D-E90E-89C8-B462-71CD421C5FC9}"/>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859524" y="2651696"/>
            <a:ext cx="644272" cy="644272"/>
          </a:xfrm>
          <a:prstGeom prst="rect">
            <a:avLst/>
          </a:prstGeom>
        </p:spPr>
      </p:pic>
    </p:spTree>
    <p:extLst>
      <p:ext uri="{BB962C8B-B14F-4D97-AF65-F5344CB8AC3E}">
        <p14:creationId xmlns:p14="http://schemas.microsoft.com/office/powerpoint/2010/main" val="23547766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6B8F4C-FAB2-517D-C28B-0E37CAE4FF1F}"/>
              </a:ext>
            </a:extLst>
          </p:cNvPr>
          <p:cNvSpPr>
            <a:spLocks noGrp="1"/>
          </p:cNvSpPr>
          <p:nvPr>
            <p:ph type="title"/>
          </p:nvPr>
        </p:nvSpPr>
        <p:spPr>
          <a:xfrm>
            <a:off x="1024128" y="72032"/>
            <a:ext cx="9720072" cy="1116768"/>
          </a:xfrm>
        </p:spPr>
        <p:txBody>
          <a:bodyPr>
            <a:normAutofit/>
          </a:bodyPr>
          <a:lstStyle/>
          <a:p>
            <a:pPr marL="680085" indent="-228600" algn="ctr" rtl="0">
              <a:spcBef>
                <a:spcPts val="1800"/>
              </a:spcBef>
              <a:spcAft>
                <a:spcPts val="600"/>
              </a:spcAft>
            </a:pPr>
            <a:r>
              <a:rPr lang="fr-FR" sz="3600" b="1" i="0" u="none" strike="noStrike" dirty="0">
                <a:effectLst/>
                <a:latin typeface="Times New Roman" panose="02020603050405020304" pitchFamily="18" charset="0"/>
                <a:cs typeface="Times New Roman" panose="02020603050405020304" pitchFamily="18" charset="0"/>
              </a:rPr>
              <a:t>Conclusion</a:t>
            </a:r>
            <a:endParaRPr lang="fr-FR" sz="13800" dirty="0">
              <a:highlight>
                <a:srgbClr val="000000"/>
              </a:highlight>
              <a:latin typeface="Times New Roman" panose="02020603050405020304" pitchFamily="18" charset="0"/>
              <a:cs typeface="Times New Roman" panose="02020603050405020304" pitchFamily="18" charset="0"/>
            </a:endParaRPr>
          </a:p>
        </p:txBody>
      </p:sp>
      <p:sp>
        <p:nvSpPr>
          <p:cNvPr id="3" name="Espace réservé du contenu 2">
            <a:extLst>
              <a:ext uri="{FF2B5EF4-FFF2-40B4-BE49-F238E27FC236}">
                <a16:creationId xmlns:a16="http://schemas.microsoft.com/office/drawing/2014/main" id="{9D898EE6-F8DA-3B45-1EFA-4DF3DF1CA698}"/>
              </a:ext>
            </a:extLst>
          </p:cNvPr>
          <p:cNvSpPr>
            <a:spLocks noGrp="1"/>
          </p:cNvSpPr>
          <p:nvPr>
            <p:ph idx="1"/>
          </p:nvPr>
        </p:nvSpPr>
        <p:spPr>
          <a:xfrm>
            <a:off x="912368" y="1414937"/>
            <a:ext cx="10568432" cy="4853784"/>
          </a:xfrm>
        </p:spPr>
        <p:txBody>
          <a:bodyPr>
            <a:normAutofit/>
          </a:bodyPr>
          <a:lstStyle/>
          <a:p>
            <a:pPr marL="0" indent="0" algn="just" rtl="0">
              <a:spcBef>
                <a:spcPts val="1200"/>
              </a:spcBef>
              <a:spcAft>
                <a:spcPts val="1200"/>
              </a:spcAft>
              <a:buNone/>
            </a:pPr>
            <a:r>
              <a:rPr lang="fr-FR" sz="2400" b="0" i="0" u="none" strike="noStrike" dirty="0">
                <a:solidFill>
                  <a:srgbClr val="000000"/>
                </a:solidFill>
                <a:effectLst/>
                <a:latin typeface="Times New Roman" panose="02020603050405020304" pitchFamily="18" charset="0"/>
                <a:cs typeface="Times New Roman" panose="02020603050405020304" pitchFamily="18" charset="0"/>
              </a:rPr>
              <a:t>Ce projet d'automatisation de l'extraction de faits à partir de textes représente une étape significative dans le domaine du traitement automatique du langage naturel (TALN). </a:t>
            </a:r>
            <a:endParaRPr lang="fr-FR" sz="2400" b="0" i="0" u="none" strike="noStrike" dirty="0" smtClean="0">
              <a:solidFill>
                <a:srgbClr val="000000"/>
              </a:solidFill>
              <a:effectLst/>
              <a:latin typeface="Times New Roman" panose="02020603050405020304" pitchFamily="18" charset="0"/>
              <a:cs typeface="Times New Roman" panose="02020603050405020304" pitchFamily="18" charset="0"/>
            </a:endParaRPr>
          </a:p>
          <a:p>
            <a:pPr marL="0" indent="0" algn="just" rtl="0">
              <a:spcBef>
                <a:spcPts val="1200"/>
              </a:spcBef>
              <a:spcAft>
                <a:spcPts val="1200"/>
              </a:spcAft>
              <a:buNone/>
            </a:pPr>
            <a:r>
              <a:rPr lang="fr-FR" sz="2400" b="0" i="0" u="none" strike="noStrike" dirty="0" smtClean="0">
                <a:solidFill>
                  <a:srgbClr val="000000"/>
                </a:solidFill>
                <a:effectLst/>
                <a:latin typeface="Times New Roman" panose="02020603050405020304" pitchFamily="18" charset="0"/>
                <a:cs typeface="Times New Roman" panose="02020603050405020304" pitchFamily="18" charset="0"/>
              </a:rPr>
              <a:t>En </a:t>
            </a:r>
            <a:r>
              <a:rPr lang="fr-FR" sz="2400" b="0" i="0" u="none" strike="noStrike" dirty="0">
                <a:solidFill>
                  <a:srgbClr val="000000"/>
                </a:solidFill>
                <a:effectLst/>
                <a:latin typeface="Times New Roman" panose="02020603050405020304" pitchFamily="18" charset="0"/>
                <a:cs typeface="Times New Roman" panose="02020603050405020304" pitchFamily="18" charset="0"/>
              </a:rPr>
              <a:t>développant un système capable d'identifier et d'extraire efficacement les sujets, prédicats et objets à partir de documents textuels, nous avons ouvert la voie à une utilisation plus efficace et pertinente des vastes quantités de données textuelles disponibles.</a:t>
            </a:r>
            <a:endParaRPr lang="fr-FR" sz="2800" b="0" dirty="0">
              <a:effectLst/>
              <a:latin typeface="Times New Roman" panose="02020603050405020304" pitchFamily="18" charset="0"/>
              <a:cs typeface="Times New Roman" panose="02020603050405020304" pitchFamily="18" charset="0"/>
            </a:endParaRPr>
          </a:p>
          <a:p>
            <a:pPr marL="0" indent="0" algn="just" rtl="0">
              <a:spcBef>
                <a:spcPts val="1200"/>
              </a:spcBef>
              <a:spcAft>
                <a:spcPts val="1200"/>
              </a:spcAft>
              <a:buNone/>
            </a:pPr>
            <a:r>
              <a:rPr lang="fr-FR" sz="2400" b="0" i="0" u="none" strike="noStrike" dirty="0">
                <a:solidFill>
                  <a:srgbClr val="000000"/>
                </a:solidFill>
                <a:effectLst/>
                <a:latin typeface="Times New Roman" panose="02020603050405020304" pitchFamily="18" charset="0"/>
                <a:cs typeface="Times New Roman" panose="02020603050405020304" pitchFamily="18" charset="0"/>
              </a:rPr>
              <a:t>À travers ce projet, nous avons exploré diverses techniques, des méthodes traditionnelles aux approches modernes basées sur l'apprentissage automatique et les réseaux de neurones. </a:t>
            </a:r>
            <a:endParaRPr lang="fr-FR" sz="2400" b="0" i="0" u="none" strike="noStrike" dirty="0" smtClean="0">
              <a:solidFill>
                <a:srgbClr val="000000"/>
              </a:solidFill>
              <a:effectLst/>
              <a:latin typeface="Times New Roman" panose="02020603050405020304" pitchFamily="18" charset="0"/>
              <a:cs typeface="Times New Roman" panose="02020603050405020304" pitchFamily="18" charset="0"/>
            </a:endParaRPr>
          </a:p>
        </p:txBody>
      </p:sp>
      <p:pic>
        <p:nvPicPr>
          <p:cNvPr id="5" name="Image 4">
            <a:extLst>
              <a:ext uri="{FF2B5EF4-FFF2-40B4-BE49-F238E27FC236}">
                <a16:creationId xmlns:a16="http://schemas.microsoft.com/office/drawing/2014/main" id="{9C51DE1A-50E7-5596-8640-EF055B59EFD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151089" y="74174"/>
            <a:ext cx="1114626" cy="1114626"/>
          </a:xfrm>
          <a:prstGeom prst="rect">
            <a:avLst/>
          </a:prstGeom>
        </p:spPr>
      </p:pic>
    </p:spTree>
    <p:extLst>
      <p:ext uri="{BB962C8B-B14F-4D97-AF65-F5344CB8AC3E}">
        <p14:creationId xmlns:p14="http://schemas.microsoft.com/office/powerpoint/2010/main" val="17081103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6B8F4C-FAB2-517D-C28B-0E37CAE4FF1F}"/>
              </a:ext>
            </a:extLst>
          </p:cNvPr>
          <p:cNvSpPr>
            <a:spLocks noGrp="1"/>
          </p:cNvSpPr>
          <p:nvPr>
            <p:ph type="title"/>
          </p:nvPr>
        </p:nvSpPr>
        <p:spPr>
          <a:xfrm>
            <a:off x="1024128" y="299240"/>
            <a:ext cx="9720072" cy="1116768"/>
          </a:xfrm>
        </p:spPr>
        <p:txBody>
          <a:bodyPr>
            <a:normAutofit/>
          </a:bodyPr>
          <a:lstStyle/>
          <a:p>
            <a:pPr marL="680085" indent="-228600" algn="ctr" rtl="0">
              <a:spcBef>
                <a:spcPts val="1800"/>
              </a:spcBef>
              <a:spcAft>
                <a:spcPts val="600"/>
              </a:spcAft>
            </a:pPr>
            <a:r>
              <a:rPr lang="fr-FR" sz="3600" b="1" i="0" u="none" strike="noStrike" dirty="0">
                <a:effectLst/>
                <a:latin typeface="Times New Roman" panose="02020603050405020304" pitchFamily="18" charset="0"/>
                <a:cs typeface="Times New Roman" panose="02020603050405020304" pitchFamily="18" charset="0"/>
              </a:rPr>
              <a:t>Conclusion</a:t>
            </a:r>
            <a:endParaRPr lang="fr-FR" sz="13800" dirty="0">
              <a:highlight>
                <a:srgbClr val="000000"/>
              </a:highlight>
              <a:latin typeface="Times New Roman" panose="02020603050405020304" pitchFamily="18" charset="0"/>
              <a:cs typeface="Times New Roman" panose="02020603050405020304" pitchFamily="18" charset="0"/>
            </a:endParaRPr>
          </a:p>
        </p:txBody>
      </p:sp>
      <p:sp>
        <p:nvSpPr>
          <p:cNvPr id="3" name="Espace réservé du contenu 2">
            <a:extLst>
              <a:ext uri="{FF2B5EF4-FFF2-40B4-BE49-F238E27FC236}">
                <a16:creationId xmlns:a16="http://schemas.microsoft.com/office/drawing/2014/main" id="{9D898EE6-F8DA-3B45-1EFA-4DF3DF1CA698}"/>
              </a:ext>
            </a:extLst>
          </p:cNvPr>
          <p:cNvSpPr>
            <a:spLocks noGrp="1"/>
          </p:cNvSpPr>
          <p:nvPr>
            <p:ph idx="1"/>
          </p:nvPr>
        </p:nvSpPr>
        <p:spPr>
          <a:xfrm>
            <a:off x="912368" y="1442929"/>
            <a:ext cx="10568432" cy="4853784"/>
          </a:xfrm>
        </p:spPr>
        <p:txBody>
          <a:bodyPr>
            <a:noAutofit/>
          </a:bodyPr>
          <a:lstStyle/>
          <a:p>
            <a:pPr marL="0" indent="0" algn="just" rtl="0">
              <a:spcBef>
                <a:spcPts val="1200"/>
              </a:spcBef>
              <a:spcAft>
                <a:spcPts val="1200"/>
              </a:spcAft>
              <a:buNone/>
            </a:pPr>
            <a:r>
              <a:rPr lang="fr-FR" sz="2400" b="0" i="0" u="none" strike="noStrike" dirty="0" smtClean="0">
                <a:solidFill>
                  <a:srgbClr val="000000"/>
                </a:solidFill>
                <a:effectLst/>
                <a:latin typeface="Times New Roman" panose="02020603050405020304" pitchFamily="18" charset="0"/>
                <a:cs typeface="Times New Roman" panose="02020603050405020304" pitchFamily="18" charset="0"/>
              </a:rPr>
              <a:t>Nous </a:t>
            </a:r>
            <a:r>
              <a:rPr lang="fr-FR" sz="2400" b="0" i="0" u="none" strike="noStrike" dirty="0">
                <a:solidFill>
                  <a:srgbClr val="000000"/>
                </a:solidFill>
                <a:effectLst/>
                <a:latin typeface="Times New Roman" panose="02020603050405020304" pitchFamily="18" charset="0"/>
                <a:cs typeface="Times New Roman" panose="02020603050405020304" pitchFamily="18" charset="0"/>
              </a:rPr>
              <a:t>avons également relevé des défis importants, tels que la diversité linguistique et sémantique des textes, ainsi que la nécessité d'une précision et d'une adaptabilité accrues.</a:t>
            </a:r>
          </a:p>
          <a:p>
            <a:pPr marL="0" indent="0" algn="just" rtl="0">
              <a:spcBef>
                <a:spcPts val="1200"/>
              </a:spcBef>
              <a:spcAft>
                <a:spcPts val="1200"/>
              </a:spcAft>
              <a:buNone/>
            </a:pPr>
            <a:r>
              <a:rPr lang="fr-FR" sz="2400" b="0" i="0" u="none" strike="noStrike" dirty="0">
                <a:solidFill>
                  <a:srgbClr val="000000"/>
                </a:solidFill>
                <a:effectLst/>
                <a:latin typeface="Times New Roman" panose="02020603050405020304" pitchFamily="18" charset="0"/>
                <a:cs typeface="Times New Roman" panose="02020603050405020304" pitchFamily="18" charset="0"/>
              </a:rPr>
              <a:t>En définitive, ce projet représente une contribution significative à l'avancement du domaine du TALN et ouvre la voie à de nouvelles possibilités dans la manière dont nous traitons et comprenons les données textuelles. </a:t>
            </a:r>
            <a:endParaRPr lang="fr-FR" sz="2400" b="0" i="0" u="none" strike="noStrike" dirty="0" smtClean="0">
              <a:solidFill>
                <a:srgbClr val="000000"/>
              </a:solidFill>
              <a:effectLst/>
              <a:latin typeface="Times New Roman" panose="02020603050405020304" pitchFamily="18" charset="0"/>
              <a:cs typeface="Times New Roman" panose="02020603050405020304" pitchFamily="18" charset="0"/>
            </a:endParaRPr>
          </a:p>
          <a:p>
            <a:pPr marL="0" indent="0" algn="just" rtl="0">
              <a:spcBef>
                <a:spcPts val="1200"/>
              </a:spcBef>
              <a:spcAft>
                <a:spcPts val="1200"/>
              </a:spcAft>
              <a:buNone/>
            </a:pPr>
            <a:r>
              <a:rPr lang="fr-FR" sz="2400" b="0" i="0" u="none" strike="noStrike" dirty="0" smtClean="0">
                <a:solidFill>
                  <a:srgbClr val="000000"/>
                </a:solidFill>
                <a:effectLst/>
                <a:latin typeface="Times New Roman" panose="02020603050405020304" pitchFamily="18" charset="0"/>
                <a:cs typeface="Times New Roman" panose="02020603050405020304" pitchFamily="18" charset="0"/>
              </a:rPr>
              <a:t>En </a:t>
            </a:r>
            <a:r>
              <a:rPr lang="fr-FR" sz="2400" b="0" i="0" u="none" strike="noStrike" dirty="0">
                <a:solidFill>
                  <a:srgbClr val="000000"/>
                </a:solidFill>
                <a:effectLst/>
                <a:latin typeface="Times New Roman" panose="02020603050405020304" pitchFamily="18" charset="0"/>
                <a:cs typeface="Times New Roman" panose="02020603050405020304" pitchFamily="18" charset="0"/>
              </a:rPr>
              <a:t>combinant expertise technique et vision stratégique, nous sommes convaincus que cette automatisation aura un impact durable sur de nombreux aspects de notre société et de nos activités.</a:t>
            </a:r>
            <a:endParaRPr lang="fr-FR" sz="2800" b="0" dirty="0">
              <a:effectLst/>
              <a:latin typeface="Times New Roman" panose="02020603050405020304" pitchFamily="18" charset="0"/>
              <a:cs typeface="Times New Roman" panose="02020603050405020304" pitchFamily="18" charset="0"/>
            </a:endParaRPr>
          </a:p>
          <a:p>
            <a:pPr marL="0" indent="0">
              <a:buNone/>
            </a:pPr>
            <a:r>
              <a:rPr lang="fr-FR" sz="2400" dirty="0">
                <a:latin typeface="Times New Roman" panose="02020603050405020304" pitchFamily="18" charset="0"/>
                <a:cs typeface="Times New Roman" panose="02020603050405020304" pitchFamily="18" charset="0"/>
              </a:rPr>
              <a:t>C</a:t>
            </a:r>
            <a:r>
              <a:rPr lang="fr-FR" sz="2400" dirty="0" smtClean="0">
                <a:latin typeface="Times New Roman" panose="02020603050405020304" pitchFamily="18" charset="0"/>
                <a:cs typeface="Times New Roman" panose="02020603050405020304" pitchFamily="18" charset="0"/>
              </a:rPr>
              <a:t>e </a:t>
            </a:r>
            <a:r>
              <a:rPr lang="fr-FR" sz="2400" dirty="0">
                <a:latin typeface="Times New Roman" panose="02020603050405020304" pitchFamily="18" charset="0"/>
                <a:cs typeface="Times New Roman" panose="02020603050405020304" pitchFamily="18" charset="0"/>
              </a:rPr>
              <a:t>projet nous a permis de travail en équipe et en </a:t>
            </a:r>
            <a:r>
              <a:rPr lang="fr-FR" sz="2400" dirty="0" smtClean="0">
                <a:latin typeface="Times New Roman" panose="02020603050405020304" pitchFamily="18" charset="0"/>
                <a:cs typeface="Times New Roman" panose="02020603050405020304" pitchFamily="18" charset="0"/>
              </a:rPr>
              <a:t>distance ce qui constitue un atout dans le milieu professionnel.</a:t>
            </a:r>
            <a:endParaRPr lang="fr-FR" sz="2400" dirty="0">
              <a:latin typeface="Times New Roman" panose="02020603050405020304" pitchFamily="18" charset="0"/>
              <a:cs typeface="Times New Roman" panose="02020603050405020304" pitchFamily="18" charset="0"/>
            </a:endParaRPr>
          </a:p>
        </p:txBody>
      </p:sp>
      <p:pic>
        <p:nvPicPr>
          <p:cNvPr id="5" name="Image 4">
            <a:extLst>
              <a:ext uri="{FF2B5EF4-FFF2-40B4-BE49-F238E27FC236}">
                <a16:creationId xmlns:a16="http://schemas.microsoft.com/office/drawing/2014/main" id="{9C51DE1A-50E7-5596-8640-EF055B59EFD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151090" y="421609"/>
            <a:ext cx="1114626" cy="1114626"/>
          </a:xfrm>
          <a:prstGeom prst="rect">
            <a:avLst/>
          </a:prstGeom>
        </p:spPr>
      </p:pic>
    </p:spTree>
    <p:extLst>
      <p:ext uri="{BB962C8B-B14F-4D97-AF65-F5344CB8AC3E}">
        <p14:creationId xmlns:p14="http://schemas.microsoft.com/office/powerpoint/2010/main" val="35114342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45318FE-A507-A3A1-F6A1-FBF0A48125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650240"/>
            <a:ext cx="7613707" cy="5557520"/>
          </a:xfrm>
          <a:prstGeom prst="rect">
            <a:avLst/>
          </a:prstGeom>
        </p:spPr>
      </p:pic>
      <p:sp>
        <p:nvSpPr>
          <p:cNvPr id="2" name="Rectangle 1"/>
          <p:cNvSpPr/>
          <p:nvPr/>
        </p:nvSpPr>
        <p:spPr>
          <a:xfrm>
            <a:off x="5872480" y="751840"/>
            <a:ext cx="4500880" cy="545592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40778573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2"/>
                                        </p:tgtEl>
                                      </p:cBhvr>
                                    </p:animEffect>
                                    <p:anim calcmode="lin" valueType="num">
                                      <p:cBhvr>
                                        <p:cTn id="7" dur="1000"/>
                                        <p:tgtEl>
                                          <p:spTgt spid="2"/>
                                        </p:tgtEl>
                                        <p:attrNameLst>
                                          <p:attrName>ppt_x</p:attrName>
                                        </p:attrNameLst>
                                      </p:cBhvr>
                                      <p:tavLst>
                                        <p:tav tm="0">
                                          <p:val>
                                            <p:strVal val="ppt_x"/>
                                          </p:val>
                                        </p:tav>
                                        <p:tav tm="100000">
                                          <p:val>
                                            <p:strVal val="ppt_x"/>
                                          </p:val>
                                        </p:tav>
                                      </p:tavLst>
                                    </p:anim>
                                    <p:anim calcmode="lin" valueType="num">
                                      <p:cBhvr>
                                        <p:cTn id="8" dur="1000"/>
                                        <p:tgtEl>
                                          <p:spTgt spid="2"/>
                                        </p:tgtEl>
                                        <p:attrNameLst>
                                          <p:attrName>ppt_y</p:attrName>
                                        </p:attrNameLst>
                                      </p:cBhvr>
                                      <p:tavLst>
                                        <p:tav tm="0">
                                          <p:val>
                                            <p:strVal val="ppt_y"/>
                                          </p:val>
                                        </p:tav>
                                        <p:tav tm="100000">
                                          <p:val>
                                            <p:strVal val="ppt_y+.1"/>
                                          </p:val>
                                        </p:tav>
                                      </p:tavLst>
                                    </p:anim>
                                    <p:set>
                                      <p:cBhvr>
                                        <p:cTn id="9"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8FC0B7-C8DE-04CD-2F6A-F3FE79F53DC5}"/>
              </a:ext>
            </a:extLst>
          </p:cNvPr>
          <p:cNvSpPr>
            <a:spLocks noGrp="1"/>
          </p:cNvSpPr>
          <p:nvPr>
            <p:ph type="title"/>
          </p:nvPr>
        </p:nvSpPr>
        <p:spPr>
          <a:xfrm>
            <a:off x="1173480" y="2766218"/>
            <a:ext cx="10515600" cy="1325563"/>
          </a:xfrm>
        </p:spPr>
        <p:txBody>
          <a:bodyPr/>
          <a:lstStyle/>
          <a:p>
            <a:pPr algn="ctr"/>
            <a:r>
              <a:rPr lang="fr-FR" b="1" dirty="0">
                <a:latin typeface="Times New Roman" panose="02020603050405020304" pitchFamily="18" charset="0"/>
                <a:cs typeface="Times New Roman" panose="02020603050405020304" pitchFamily="18" charset="0"/>
              </a:rPr>
              <a:t>INTRODUCTION </a:t>
            </a:r>
          </a:p>
        </p:txBody>
      </p:sp>
      <p:pic>
        <p:nvPicPr>
          <p:cNvPr id="3" name="Image 2">
            <a:extLst>
              <a:ext uri="{FF2B5EF4-FFF2-40B4-BE49-F238E27FC236}">
                <a16:creationId xmlns:a16="http://schemas.microsoft.com/office/drawing/2014/main" id="{13254DE8-2511-D2E3-0B7A-4756B58DF8E4}"/>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758046" y="2894388"/>
            <a:ext cx="802106" cy="802106"/>
          </a:xfrm>
          <a:prstGeom prst="rect">
            <a:avLst/>
          </a:prstGeom>
        </p:spPr>
      </p:pic>
    </p:spTree>
    <p:extLst>
      <p:ext uri="{BB962C8B-B14F-4D97-AF65-F5344CB8AC3E}">
        <p14:creationId xmlns:p14="http://schemas.microsoft.com/office/powerpoint/2010/main" val="1614831444"/>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30822" y="90693"/>
            <a:ext cx="9720072" cy="826622"/>
          </a:xfrm>
        </p:spPr>
        <p:txBody>
          <a:bodyPr/>
          <a:lstStyle/>
          <a:p>
            <a:r>
              <a:rPr lang="fr-FR" b="1" dirty="0" smtClean="0">
                <a:latin typeface="Times New Roman" panose="02020603050405020304" pitchFamily="18" charset="0"/>
                <a:cs typeface="Times New Roman" panose="02020603050405020304" pitchFamily="18" charset="0"/>
              </a:rPr>
              <a:t>		INTRODUCTION</a:t>
            </a:r>
            <a:endParaRPr lang="fr-FR" dirty="0"/>
          </a:p>
        </p:txBody>
      </p:sp>
      <p:sp>
        <p:nvSpPr>
          <p:cNvPr id="3" name="Espace réservé du contenu 2"/>
          <p:cNvSpPr>
            <a:spLocks noGrp="1"/>
          </p:cNvSpPr>
          <p:nvPr>
            <p:ph idx="1"/>
          </p:nvPr>
        </p:nvSpPr>
        <p:spPr>
          <a:xfrm>
            <a:off x="741680" y="3135086"/>
            <a:ext cx="10617200" cy="3536302"/>
          </a:xfrm>
        </p:spPr>
        <p:txBody>
          <a:bodyPr>
            <a:noAutofit/>
          </a:bodyPr>
          <a:lstStyle/>
          <a:p>
            <a:pPr algn="just"/>
            <a:r>
              <a:rPr lang="fr-FR" sz="2000" dirty="0" smtClean="0">
                <a:solidFill>
                  <a:srgbClr val="000000"/>
                </a:solidFill>
                <a:latin typeface="Times New Roman" panose="02020603050405020304" pitchFamily="18" charset="0"/>
                <a:cs typeface="Times New Roman" panose="02020603050405020304" pitchFamily="18" charset="0"/>
              </a:rPr>
              <a:t>L'extraction </a:t>
            </a:r>
            <a:r>
              <a:rPr lang="fr-FR" sz="2000" dirty="0">
                <a:solidFill>
                  <a:srgbClr val="000000"/>
                </a:solidFill>
                <a:latin typeface="Times New Roman" panose="02020603050405020304" pitchFamily="18" charset="0"/>
                <a:cs typeface="Times New Roman" panose="02020603050405020304" pitchFamily="18" charset="0"/>
              </a:rPr>
              <a:t>automatique de triplets sujet-prédicat-objet à partir de textes est une tâche cruciale mais complexe du traitement automatique du langage naturel. </a:t>
            </a:r>
            <a:endParaRPr lang="fr-FR" sz="2000" dirty="0" smtClean="0">
              <a:solidFill>
                <a:srgbClr val="000000"/>
              </a:solidFill>
              <a:latin typeface="Times New Roman" panose="02020603050405020304" pitchFamily="18" charset="0"/>
              <a:cs typeface="Times New Roman" panose="02020603050405020304" pitchFamily="18" charset="0"/>
            </a:endParaRPr>
          </a:p>
          <a:p>
            <a:pPr algn="just"/>
            <a:r>
              <a:rPr lang="fr-FR" sz="2000" dirty="0" smtClean="0">
                <a:solidFill>
                  <a:srgbClr val="000000"/>
                </a:solidFill>
                <a:latin typeface="Times New Roman" panose="02020603050405020304" pitchFamily="18" charset="0"/>
                <a:cs typeface="Times New Roman" panose="02020603050405020304" pitchFamily="18" charset="0"/>
              </a:rPr>
              <a:t>Par </a:t>
            </a:r>
            <a:r>
              <a:rPr lang="fr-FR" sz="2000" dirty="0">
                <a:solidFill>
                  <a:srgbClr val="000000"/>
                </a:solidFill>
                <a:latin typeface="Times New Roman" panose="02020603050405020304" pitchFamily="18" charset="0"/>
                <a:cs typeface="Times New Roman" panose="02020603050405020304" pitchFamily="18" charset="0"/>
              </a:rPr>
              <a:t>ailleurs dans le monde numérique d'aujourd'hui, où l'information abonde à une vitesse vertigineuse, extraire des faits clés à partir de textes est devenu un défi </a:t>
            </a:r>
            <a:r>
              <a:rPr lang="fr-FR" sz="2000" dirty="0" smtClean="0">
                <a:solidFill>
                  <a:srgbClr val="000000"/>
                </a:solidFill>
                <a:latin typeface="Times New Roman" panose="02020603050405020304" pitchFamily="18" charset="0"/>
                <a:cs typeface="Times New Roman" panose="02020603050405020304" pitchFamily="18" charset="0"/>
              </a:rPr>
              <a:t>crucial.</a:t>
            </a:r>
          </a:p>
          <a:p>
            <a:pPr algn="just"/>
            <a:r>
              <a:rPr lang="fr-FR" sz="2000" dirty="0" smtClean="0">
                <a:solidFill>
                  <a:srgbClr val="000000"/>
                </a:solidFill>
                <a:latin typeface="Times New Roman" panose="02020603050405020304" pitchFamily="18" charset="0"/>
                <a:cs typeface="Times New Roman" panose="02020603050405020304" pitchFamily="18" charset="0"/>
              </a:rPr>
              <a:t>L'automatisation </a:t>
            </a:r>
            <a:r>
              <a:rPr lang="fr-FR" sz="2000" dirty="0">
                <a:solidFill>
                  <a:srgbClr val="000000"/>
                </a:solidFill>
                <a:latin typeface="Times New Roman" panose="02020603050405020304" pitchFamily="18" charset="0"/>
                <a:cs typeface="Times New Roman" panose="02020603050405020304" pitchFamily="18" charset="0"/>
              </a:rPr>
              <a:t>de cette tâche, en identifiant les sujets, prédicats et objets au sein des documents textuels, est au cœur de ce projet. </a:t>
            </a:r>
            <a:endParaRPr lang="fr-FR" sz="2000" dirty="0" smtClean="0">
              <a:solidFill>
                <a:srgbClr val="000000"/>
              </a:solidFill>
              <a:latin typeface="Times New Roman" panose="02020603050405020304" pitchFamily="18" charset="0"/>
              <a:cs typeface="Times New Roman" panose="02020603050405020304" pitchFamily="18" charset="0"/>
            </a:endParaRPr>
          </a:p>
          <a:p>
            <a:pPr algn="just"/>
            <a:r>
              <a:rPr lang="fr-FR" sz="2000" dirty="0" smtClean="0">
                <a:solidFill>
                  <a:srgbClr val="000000"/>
                </a:solidFill>
                <a:latin typeface="Times New Roman" panose="02020603050405020304" pitchFamily="18" charset="0"/>
                <a:cs typeface="Times New Roman" panose="02020603050405020304" pitchFamily="18" charset="0"/>
              </a:rPr>
              <a:t>Cette </a:t>
            </a:r>
            <a:r>
              <a:rPr lang="fr-FR" sz="2000" dirty="0">
                <a:solidFill>
                  <a:srgbClr val="000000"/>
                </a:solidFill>
                <a:latin typeface="Times New Roman" panose="02020603050405020304" pitchFamily="18" charset="0"/>
                <a:cs typeface="Times New Roman" panose="02020603050405020304" pitchFamily="18" charset="0"/>
              </a:rPr>
              <a:t>discipline du traitement automatique du langage naturel (TALN) a le potentiel de transformer la façon dont nous traitons et comprenons les vastes quantités de données textuelles disponibles.</a:t>
            </a:r>
            <a:endParaRPr lang="fr-FR" sz="2000" dirty="0">
              <a:latin typeface="Times New Roman" panose="02020603050405020304" pitchFamily="18" charset="0"/>
              <a:cs typeface="Times New Roman" panose="02020603050405020304" pitchFamily="18" charset="0"/>
            </a:endParaRPr>
          </a:p>
          <a:p>
            <a:endParaRPr lang="fr-FR" sz="2400" dirty="0"/>
          </a:p>
        </p:txBody>
      </p:sp>
      <p:pic>
        <p:nvPicPr>
          <p:cNvPr id="4" name="Image 3">
            <a:extLst>
              <a:ext uri="{FF2B5EF4-FFF2-40B4-BE49-F238E27FC236}">
                <a16:creationId xmlns:a16="http://schemas.microsoft.com/office/drawing/2014/main" id="{A5351270-C57B-CC70-5467-93D4166138A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408759" y="90693"/>
            <a:ext cx="798096" cy="798096"/>
          </a:xfrm>
          <a:prstGeom prst="rect">
            <a:avLst/>
          </a:prstGeom>
        </p:spPr>
      </p:pic>
      <p:pic>
        <p:nvPicPr>
          <p:cNvPr id="5" name="Image 4"/>
          <p:cNvPicPr>
            <a:picLocks noChangeAspect="1"/>
          </p:cNvPicPr>
          <p:nvPr/>
        </p:nvPicPr>
        <p:blipFill>
          <a:blip r:embed="rId3"/>
          <a:stretch>
            <a:fillRect/>
          </a:stretch>
        </p:blipFill>
        <p:spPr>
          <a:xfrm>
            <a:off x="2534209" y="888789"/>
            <a:ext cx="5969711" cy="2041224"/>
          </a:xfrm>
          <a:prstGeom prst="rect">
            <a:avLst/>
          </a:prstGeom>
        </p:spPr>
      </p:pic>
    </p:spTree>
    <p:extLst>
      <p:ext uri="{BB962C8B-B14F-4D97-AF65-F5344CB8AC3E}">
        <p14:creationId xmlns:p14="http://schemas.microsoft.com/office/powerpoint/2010/main" val="7825161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BE5776-47C2-CFE4-8715-42AA38D70058}"/>
              </a:ext>
            </a:extLst>
          </p:cNvPr>
          <p:cNvSpPr>
            <a:spLocks noGrp="1"/>
          </p:cNvSpPr>
          <p:nvPr>
            <p:ph type="title"/>
          </p:nvPr>
        </p:nvSpPr>
        <p:spPr>
          <a:xfrm>
            <a:off x="1052119" y="205360"/>
            <a:ext cx="9720072" cy="1499616"/>
          </a:xfrm>
        </p:spPr>
        <p:txBody>
          <a:bodyPr/>
          <a:lstStyle/>
          <a:p>
            <a:pPr algn="ctr"/>
            <a:r>
              <a:rPr lang="fr-FR" b="1" dirty="0">
                <a:latin typeface="Times New Roman" panose="02020603050405020304" pitchFamily="18" charset="0"/>
                <a:cs typeface="Times New Roman" panose="02020603050405020304" pitchFamily="18" charset="0"/>
              </a:rPr>
              <a:t>INTRODUCTION</a:t>
            </a:r>
          </a:p>
        </p:txBody>
      </p:sp>
      <p:sp>
        <p:nvSpPr>
          <p:cNvPr id="3" name="Espace réservé du contenu 2">
            <a:extLst>
              <a:ext uri="{FF2B5EF4-FFF2-40B4-BE49-F238E27FC236}">
                <a16:creationId xmlns:a16="http://schemas.microsoft.com/office/drawing/2014/main" id="{EAEF173A-2288-83B1-3CD7-59F9F7402BBD}"/>
              </a:ext>
            </a:extLst>
          </p:cNvPr>
          <p:cNvSpPr>
            <a:spLocks noGrp="1"/>
          </p:cNvSpPr>
          <p:nvPr>
            <p:ph idx="1"/>
          </p:nvPr>
        </p:nvSpPr>
        <p:spPr>
          <a:xfrm>
            <a:off x="1393183" y="1592344"/>
            <a:ext cx="9701463" cy="4919759"/>
          </a:xfrm>
        </p:spPr>
        <p:txBody>
          <a:bodyPr>
            <a:normAutofit/>
          </a:bodyPr>
          <a:lstStyle/>
          <a:p>
            <a:pPr marL="0" indent="0" algn="just">
              <a:buNone/>
            </a:pPr>
            <a:r>
              <a:rPr lang="fr-FR" sz="2400" b="0" i="0" u="none" strike="noStrike" dirty="0">
                <a:solidFill>
                  <a:srgbClr val="000000"/>
                </a:solidFill>
                <a:effectLst/>
                <a:latin typeface="Times New Roman" panose="02020603050405020304" pitchFamily="18" charset="0"/>
                <a:cs typeface="Times New Roman" panose="02020603050405020304" pitchFamily="18" charset="0"/>
              </a:rPr>
              <a:t>L'objectif principal de ce projet est de développer un système sophistiqué capable d'extraire de manière efficace et précise les éléments essentiels - les sujets qui effectuent des actions (prédicats) sur des </a:t>
            </a:r>
            <a:r>
              <a:rPr lang="fr-FR" sz="2400" b="0" i="0" u="none" strike="noStrike" dirty="0" smtClean="0">
                <a:solidFill>
                  <a:srgbClr val="000000"/>
                </a:solidFill>
                <a:effectLst/>
                <a:latin typeface="Times New Roman" panose="02020603050405020304" pitchFamily="18" charset="0"/>
                <a:cs typeface="Times New Roman" panose="02020603050405020304" pitchFamily="18" charset="0"/>
              </a:rPr>
              <a:t>objets à </a:t>
            </a:r>
            <a:r>
              <a:rPr lang="fr-FR" sz="2400" b="0" i="0" u="none" strike="noStrike" dirty="0">
                <a:solidFill>
                  <a:srgbClr val="000000"/>
                </a:solidFill>
                <a:effectLst/>
                <a:latin typeface="Times New Roman" panose="02020603050405020304" pitchFamily="18" charset="0"/>
                <a:cs typeface="Times New Roman" panose="02020603050405020304" pitchFamily="18" charset="0"/>
              </a:rPr>
              <a:t>partir de </a:t>
            </a:r>
            <a:r>
              <a:rPr lang="fr-FR" sz="2400" b="0" i="0" u="none" strike="noStrike" dirty="0" smtClean="0">
                <a:solidFill>
                  <a:srgbClr val="000000"/>
                </a:solidFill>
                <a:effectLst/>
                <a:latin typeface="Times New Roman" panose="02020603050405020304" pitchFamily="18" charset="0"/>
                <a:cs typeface="Times New Roman" panose="02020603050405020304" pitchFamily="18" charset="0"/>
              </a:rPr>
              <a:t>textes </a:t>
            </a:r>
            <a:r>
              <a:rPr lang="fr-FR" sz="2400" b="0" i="0" u="none" strike="noStrike" dirty="0">
                <a:solidFill>
                  <a:srgbClr val="000000"/>
                </a:solidFill>
                <a:effectLst/>
                <a:latin typeface="Times New Roman" panose="02020603050405020304" pitchFamily="18" charset="0"/>
                <a:cs typeface="Times New Roman" panose="02020603050405020304" pitchFamily="18" charset="0"/>
              </a:rPr>
              <a:t>variés et souvent complexes.  </a:t>
            </a:r>
            <a:endParaRPr lang="fr-FR" sz="2400" b="0" i="0" u="none" strike="noStrike" dirty="0" smtClean="0">
              <a:solidFill>
                <a:srgbClr val="000000"/>
              </a:solidFill>
              <a:effectLst/>
              <a:latin typeface="Times New Roman" panose="02020603050405020304" pitchFamily="18" charset="0"/>
              <a:cs typeface="Times New Roman" panose="02020603050405020304" pitchFamily="18" charset="0"/>
            </a:endParaRPr>
          </a:p>
          <a:p>
            <a:pPr marL="0" indent="0" algn="just">
              <a:buNone/>
            </a:pPr>
            <a:r>
              <a:rPr lang="fr-FR" sz="2400" b="0" i="0" u="none" strike="noStrike" dirty="0" smtClean="0">
                <a:solidFill>
                  <a:srgbClr val="000000"/>
                </a:solidFill>
                <a:effectLst/>
                <a:latin typeface="Times New Roman" panose="02020603050405020304" pitchFamily="18" charset="0"/>
                <a:cs typeface="Times New Roman" panose="02020603050405020304" pitchFamily="18" charset="0"/>
              </a:rPr>
              <a:t>Cette </a:t>
            </a:r>
            <a:r>
              <a:rPr lang="fr-FR" sz="2400" b="0" i="0" u="none" strike="noStrike" dirty="0">
                <a:solidFill>
                  <a:srgbClr val="000000"/>
                </a:solidFill>
                <a:effectLst/>
                <a:latin typeface="Times New Roman" panose="02020603050405020304" pitchFamily="18" charset="0"/>
                <a:cs typeface="Times New Roman" panose="02020603050405020304" pitchFamily="18" charset="0"/>
              </a:rPr>
              <a:t>automatisation n'est pas seulement un défi technique, mais aussi une nécessité dans un monde où les données textuelles sont omniprésentes, des médias sociaux aux bases de données académiques</a:t>
            </a:r>
            <a:r>
              <a:rPr lang="fr-FR" sz="1800" b="0" i="0" u="none" strike="noStrike" dirty="0">
                <a:solidFill>
                  <a:srgbClr val="000000"/>
                </a:solidFill>
                <a:effectLst/>
                <a:latin typeface="Times New Roman" panose="02020603050405020304" pitchFamily="18" charset="0"/>
                <a:cs typeface="Times New Roman" panose="02020603050405020304" pitchFamily="18" charset="0"/>
              </a:rPr>
              <a:t>.</a:t>
            </a:r>
          </a:p>
          <a:p>
            <a:pPr marL="0" indent="0">
              <a:buNone/>
            </a:pPr>
            <a:endParaRPr lang="fr-FR" sz="1800" dirty="0">
              <a:solidFill>
                <a:srgbClr val="000000"/>
              </a:solidFill>
              <a:latin typeface="Times New Roman" panose="02020603050405020304" pitchFamily="18" charset="0"/>
              <a:cs typeface="Times New Roman" panose="02020603050405020304" pitchFamily="18" charset="0"/>
            </a:endParaRPr>
          </a:p>
          <a:p>
            <a:pPr marL="0" indent="0">
              <a:buNone/>
            </a:pPr>
            <a:endParaRPr lang="fr-FR" sz="1800" dirty="0">
              <a:solidFill>
                <a:srgbClr val="000000"/>
              </a:solidFill>
              <a:latin typeface="Times New Roman" panose="02020603050405020304" pitchFamily="18" charset="0"/>
              <a:cs typeface="Times New Roman" panose="02020603050405020304" pitchFamily="18" charset="0"/>
            </a:endParaRPr>
          </a:p>
          <a:p>
            <a:pPr marL="0" indent="0">
              <a:buNone/>
            </a:pPr>
            <a:endParaRPr lang="fr-FR" sz="1800" dirty="0">
              <a:latin typeface="Times New Roman" panose="02020603050405020304" pitchFamily="18" charset="0"/>
              <a:cs typeface="Times New Roman" panose="02020603050405020304" pitchFamily="18" charset="0"/>
            </a:endParaRPr>
          </a:p>
        </p:txBody>
      </p:sp>
      <p:pic>
        <p:nvPicPr>
          <p:cNvPr id="5" name="Image 4">
            <a:extLst>
              <a:ext uri="{FF2B5EF4-FFF2-40B4-BE49-F238E27FC236}">
                <a16:creationId xmlns:a16="http://schemas.microsoft.com/office/drawing/2014/main" id="{ABEDAAE3-8FB9-B375-3A77-47D15AC6D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5297" y="4281611"/>
            <a:ext cx="1966789" cy="1966789"/>
          </a:xfrm>
          <a:prstGeom prst="rect">
            <a:avLst/>
          </a:prstGeom>
        </p:spPr>
      </p:pic>
      <p:pic>
        <p:nvPicPr>
          <p:cNvPr id="6" name="Image 5">
            <a:extLst>
              <a:ext uri="{FF2B5EF4-FFF2-40B4-BE49-F238E27FC236}">
                <a16:creationId xmlns:a16="http://schemas.microsoft.com/office/drawing/2014/main" id="{EFA57060-DAF6-498D-002A-6D691E7B04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102306" y="457406"/>
            <a:ext cx="722236" cy="722236"/>
          </a:xfrm>
          <a:prstGeom prst="rect">
            <a:avLst/>
          </a:prstGeom>
        </p:spPr>
      </p:pic>
    </p:spTree>
    <p:extLst>
      <p:ext uri="{BB962C8B-B14F-4D97-AF65-F5344CB8AC3E}">
        <p14:creationId xmlns:p14="http://schemas.microsoft.com/office/powerpoint/2010/main" val="30960353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191E81-9620-B31E-DD6B-B6728517EE7D}"/>
              </a:ext>
            </a:extLst>
          </p:cNvPr>
          <p:cNvSpPr>
            <a:spLocks noGrp="1"/>
          </p:cNvSpPr>
          <p:nvPr>
            <p:ph type="title"/>
          </p:nvPr>
        </p:nvSpPr>
        <p:spPr>
          <a:xfrm>
            <a:off x="1062789" y="2766218"/>
            <a:ext cx="10515600" cy="1325563"/>
          </a:xfrm>
        </p:spPr>
        <p:txBody>
          <a:bodyPr/>
          <a:lstStyle/>
          <a:p>
            <a:pPr algn="ctr"/>
            <a:r>
              <a:rPr lang="fr-FR" b="1" dirty="0">
                <a:latin typeface="Times New Roman" panose="02020603050405020304" pitchFamily="18" charset="0"/>
                <a:cs typeface="Times New Roman" panose="02020603050405020304" pitchFamily="18" charset="0"/>
              </a:rPr>
              <a:t>PROBLEMATIQUE</a:t>
            </a:r>
          </a:p>
        </p:txBody>
      </p:sp>
      <p:pic>
        <p:nvPicPr>
          <p:cNvPr id="3" name="Image 2">
            <a:extLst>
              <a:ext uri="{FF2B5EF4-FFF2-40B4-BE49-F238E27FC236}">
                <a16:creationId xmlns:a16="http://schemas.microsoft.com/office/drawing/2014/main" id="{9C5A1A77-3CC4-79BB-698C-14D0B697FD69}"/>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744826" y="2813489"/>
            <a:ext cx="1278292" cy="1278292"/>
          </a:xfrm>
          <a:prstGeom prst="rect">
            <a:avLst/>
          </a:prstGeom>
        </p:spPr>
      </p:pic>
    </p:spTree>
    <p:extLst>
      <p:ext uri="{BB962C8B-B14F-4D97-AF65-F5344CB8AC3E}">
        <p14:creationId xmlns:p14="http://schemas.microsoft.com/office/powerpoint/2010/main" val="407759582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8226" y="445366"/>
            <a:ext cx="9720072" cy="583473"/>
          </a:xfrm>
        </p:spPr>
        <p:txBody>
          <a:bodyPr>
            <a:normAutofit fontScale="90000"/>
          </a:bodyPr>
          <a:lstStyle/>
          <a:p>
            <a:r>
              <a:rPr lang="fr-FR" sz="5400" b="1" dirty="0" smtClean="0">
                <a:latin typeface="Times New Roman" panose="02020603050405020304" pitchFamily="18" charset="0"/>
                <a:cs typeface="Times New Roman" panose="02020603050405020304" pitchFamily="18" charset="0"/>
              </a:rPr>
              <a:t>		PROBLEMATIQUE</a:t>
            </a:r>
            <a:endParaRPr lang="fr-FR" dirty="0"/>
          </a:p>
        </p:txBody>
      </p:sp>
      <p:sp>
        <p:nvSpPr>
          <p:cNvPr id="3" name="Espace réservé du contenu 2"/>
          <p:cNvSpPr>
            <a:spLocks noGrp="1"/>
          </p:cNvSpPr>
          <p:nvPr>
            <p:ph idx="1"/>
          </p:nvPr>
        </p:nvSpPr>
        <p:spPr>
          <a:xfrm>
            <a:off x="912160" y="1002482"/>
            <a:ext cx="10312567" cy="5388158"/>
          </a:xfrm>
        </p:spPr>
        <p:txBody>
          <a:bodyPr>
            <a:normAutofit/>
          </a:bodyPr>
          <a:lstStyle/>
          <a:p>
            <a:pPr marL="0" indent="0" algn="just">
              <a:spcAft>
                <a:spcPts val="0"/>
              </a:spcAft>
              <a:buNone/>
            </a:pPr>
            <a:r>
              <a:rPr lang="fr-FR" sz="2000" dirty="0">
                <a:solidFill>
                  <a:srgbClr val="000000"/>
                </a:solidFill>
                <a:latin typeface="Times New Roman" panose="02020603050405020304" pitchFamily="18" charset="0"/>
                <a:cs typeface="Times New Roman" panose="02020603050405020304" pitchFamily="18" charset="0"/>
              </a:rPr>
              <a:t>L'extraction automatique de triplets sujet-prédicat-objet </a:t>
            </a:r>
            <a:r>
              <a:rPr lang="fr-FR" sz="2000" dirty="0" smtClean="0">
                <a:solidFill>
                  <a:srgbClr val="000000"/>
                </a:solidFill>
                <a:latin typeface="Times New Roman" panose="02020603050405020304" pitchFamily="18" charset="0"/>
                <a:cs typeface="Times New Roman" panose="02020603050405020304" pitchFamily="18" charset="0"/>
              </a:rPr>
              <a:t>est </a:t>
            </a:r>
            <a:r>
              <a:rPr lang="fr-FR" sz="2000" dirty="0">
                <a:solidFill>
                  <a:srgbClr val="000000"/>
                </a:solidFill>
                <a:latin typeface="Times New Roman" panose="02020603050405020304" pitchFamily="18" charset="0"/>
                <a:cs typeface="Times New Roman" panose="02020603050405020304" pitchFamily="18" charset="0"/>
              </a:rPr>
              <a:t>un aspect crucial dans ce projet. </a:t>
            </a:r>
            <a:endParaRPr lang="fr-FR" sz="2000" dirty="0" smtClean="0">
              <a:solidFill>
                <a:srgbClr val="000000"/>
              </a:solidFill>
              <a:latin typeface="Times New Roman" panose="02020603050405020304" pitchFamily="18" charset="0"/>
              <a:cs typeface="Times New Roman" panose="02020603050405020304" pitchFamily="18" charset="0"/>
            </a:endParaRPr>
          </a:p>
          <a:p>
            <a:pPr marL="0" indent="0" algn="just">
              <a:spcAft>
                <a:spcPts val="0"/>
              </a:spcAft>
              <a:buNone/>
            </a:pPr>
            <a:r>
              <a:rPr lang="fr-FR" sz="2000" dirty="0" smtClean="0">
                <a:solidFill>
                  <a:srgbClr val="000000"/>
                </a:solidFill>
                <a:latin typeface="Times New Roman" panose="02020603050405020304" pitchFamily="18" charset="0"/>
                <a:cs typeface="Times New Roman" panose="02020603050405020304" pitchFamily="18" charset="0"/>
              </a:rPr>
              <a:t>Cette </a:t>
            </a:r>
            <a:r>
              <a:rPr lang="fr-FR" sz="2000" dirty="0">
                <a:solidFill>
                  <a:srgbClr val="000000"/>
                </a:solidFill>
                <a:latin typeface="Times New Roman" panose="02020603050405020304" pitchFamily="18" charset="0"/>
                <a:cs typeface="Times New Roman" panose="02020603050405020304" pitchFamily="18" charset="0"/>
              </a:rPr>
              <a:t>tâche peut être complexe en raison de plusieurs défis </a:t>
            </a:r>
            <a:r>
              <a:rPr lang="fr-FR" sz="2000" dirty="0" smtClean="0">
                <a:solidFill>
                  <a:srgbClr val="000000"/>
                </a:solidFill>
                <a:latin typeface="Times New Roman" panose="02020603050405020304" pitchFamily="18" charset="0"/>
                <a:cs typeface="Times New Roman" panose="02020603050405020304" pitchFamily="18" charset="0"/>
              </a:rPr>
              <a:t>:</a:t>
            </a:r>
          </a:p>
          <a:p>
            <a:pPr marL="0" indent="0" algn="just">
              <a:spcAft>
                <a:spcPts val="0"/>
              </a:spcAft>
              <a:buNone/>
            </a:pPr>
            <a:endParaRPr lang="fr-FR" sz="2000" dirty="0">
              <a:latin typeface="Times New Roman" panose="02020603050405020304" pitchFamily="18" charset="0"/>
              <a:cs typeface="Times New Roman" panose="02020603050405020304" pitchFamily="18" charset="0"/>
            </a:endParaRPr>
          </a:p>
        </p:txBody>
      </p:sp>
      <p:pic>
        <p:nvPicPr>
          <p:cNvPr id="4" name="Image 3">
            <a:extLst>
              <a:ext uri="{FF2B5EF4-FFF2-40B4-BE49-F238E27FC236}">
                <a16:creationId xmlns:a16="http://schemas.microsoft.com/office/drawing/2014/main" id="{8C81C65A-C966-C09B-9C11-321BB0B4837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22237" y="480821"/>
            <a:ext cx="625644" cy="625644"/>
          </a:xfrm>
          <a:prstGeom prst="rect">
            <a:avLst/>
          </a:prstGeom>
        </p:spPr>
      </p:pic>
      <p:graphicFrame>
        <p:nvGraphicFramePr>
          <p:cNvPr id="5" name="Diagramme 4">
            <a:extLst>
              <a:ext uri="{FF2B5EF4-FFF2-40B4-BE49-F238E27FC236}">
                <a16:creationId xmlns:a16="http://schemas.microsoft.com/office/drawing/2014/main" id="{F904E27B-EB02-DF45-6EDD-046712063E96}"/>
              </a:ext>
            </a:extLst>
          </p:cNvPr>
          <p:cNvGraphicFramePr/>
          <p:nvPr>
            <p:extLst>
              <p:ext uri="{D42A27DB-BD31-4B8C-83A1-F6EECF244321}">
                <p14:modId xmlns:p14="http://schemas.microsoft.com/office/powerpoint/2010/main" val="3730431967"/>
              </p:ext>
            </p:extLst>
          </p:nvPr>
        </p:nvGraphicFramePr>
        <p:xfrm>
          <a:off x="983280" y="1865338"/>
          <a:ext cx="10017968" cy="44440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p:cNvSpPr/>
          <p:nvPr/>
        </p:nvSpPr>
        <p:spPr>
          <a:xfrm>
            <a:off x="1045029" y="1903445"/>
            <a:ext cx="2425959" cy="27991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3489649" y="1903446"/>
            <a:ext cx="6494106" cy="30791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1045029" y="2183363"/>
            <a:ext cx="9853126" cy="49452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1068584" y="2802277"/>
            <a:ext cx="3951285" cy="27193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5019869" y="2842917"/>
            <a:ext cx="5878286" cy="231295"/>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1068583" y="3082955"/>
            <a:ext cx="9652289" cy="51291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1045029" y="3654252"/>
            <a:ext cx="4167219" cy="34669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5212249" y="3654252"/>
            <a:ext cx="5350004" cy="34669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1045028" y="4000941"/>
            <a:ext cx="9363270" cy="45778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1045028" y="4572239"/>
            <a:ext cx="1660850" cy="29155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2776997" y="4576957"/>
            <a:ext cx="8027851" cy="31483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1045028" y="4891790"/>
            <a:ext cx="9517225" cy="49366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1045027" y="5467805"/>
            <a:ext cx="3313613" cy="28684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4380763" y="5448906"/>
            <a:ext cx="6517392" cy="30574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1111005" y="5708856"/>
            <a:ext cx="9787149" cy="5131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4776588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heel(1)">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xit" presetSubtype="0" fill="hold" grpId="0" nodeType="clickEffect">
                                  <p:stCondLst>
                                    <p:cond delay="0"/>
                                  </p:stCondLst>
                                  <p:childTnLst>
                                    <p:animEffect transition="out" filter="fade">
                                      <p:cBhvr>
                                        <p:cTn id="16" dur="1000"/>
                                        <p:tgtEl>
                                          <p:spTgt spid="6"/>
                                        </p:tgtEl>
                                      </p:cBhvr>
                                    </p:animEffect>
                                    <p:anim calcmode="lin" valueType="num">
                                      <p:cBhvr>
                                        <p:cTn id="17" dur="1000"/>
                                        <p:tgtEl>
                                          <p:spTgt spid="6"/>
                                        </p:tgtEl>
                                        <p:attrNameLst>
                                          <p:attrName>ppt_x</p:attrName>
                                        </p:attrNameLst>
                                      </p:cBhvr>
                                      <p:tavLst>
                                        <p:tav tm="0">
                                          <p:val>
                                            <p:strVal val="ppt_x"/>
                                          </p:val>
                                        </p:tav>
                                        <p:tav tm="100000">
                                          <p:val>
                                            <p:strVal val="ppt_x"/>
                                          </p:val>
                                        </p:tav>
                                      </p:tavLst>
                                    </p:anim>
                                    <p:anim calcmode="lin" valueType="num">
                                      <p:cBhvr>
                                        <p:cTn id="18" dur="1000"/>
                                        <p:tgtEl>
                                          <p:spTgt spid="6"/>
                                        </p:tgtEl>
                                        <p:attrNameLst>
                                          <p:attrName>ppt_y</p:attrName>
                                        </p:attrNameLst>
                                      </p:cBhvr>
                                      <p:tavLst>
                                        <p:tav tm="0">
                                          <p:val>
                                            <p:strVal val="ppt_y"/>
                                          </p:val>
                                        </p:tav>
                                        <p:tav tm="100000">
                                          <p:val>
                                            <p:strVal val="ppt_y+.1"/>
                                          </p:val>
                                        </p:tav>
                                      </p:tavLst>
                                    </p:anim>
                                    <p:set>
                                      <p:cBhvr>
                                        <p:cTn id="19" dur="1" fill="hold">
                                          <p:stCondLst>
                                            <p:cond delay="9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grpId="0" nodeType="clickEffect">
                                  <p:stCondLst>
                                    <p:cond delay="0"/>
                                  </p:stCondLst>
                                  <p:childTnLst>
                                    <p:animEffect transition="out" filter="fade">
                                      <p:cBhvr>
                                        <p:cTn id="23" dur="1000"/>
                                        <p:tgtEl>
                                          <p:spTgt spid="8"/>
                                        </p:tgtEl>
                                      </p:cBhvr>
                                    </p:animEffect>
                                    <p:anim calcmode="lin" valueType="num">
                                      <p:cBhvr>
                                        <p:cTn id="24" dur="1000"/>
                                        <p:tgtEl>
                                          <p:spTgt spid="8"/>
                                        </p:tgtEl>
                                        <p:attrNameLst>
                                          <p:attrName>ppt_x</p:attrName>
                                        </p:attrNameLst>
                                      </p:cBhvr>
                                      <p:tavLst>
                                        <p:tav tm="0">
                                          <p:val>
                                            <p:strVal val="ppt_x"/>
                                          </p:val>
                                        </p:tav>
                                        <p:tav tm="100000">
                                          <p:val>
                                            <p:strVal val="ppt_x"/>
                                          </p:val>
                                        </p:tav>
                                      </p:tavLst>
                                    </p:anim>
                                    <p:anim calcmode="lin" valueType="num">
                                      <p:cBhvr>
                                        <p:cTn id="25" dur="1000"/>
                                        <p:tgtEl>
                                          <p:spTgt spid="8"/>
                                        </p:tgtEl>
                                        <p:attrNameLst>
                                          <p:attrName>ppt_y</p:attrName>
                                        </p:attrNameLst>
                                      </p:cBhvr>
                                      <p:tavLst>
                                        <p:tav tm="0">
                                          <p:val>
                                            <p:strVal val="ppt_y"/>
                                          </p:val>
                                        </p:tav>
                                        <p:tav tm="100000">
                                          <p:val>
                                            <p:strVal val="ppt_y+.1"/>
                                          </p:val>
                                        </p:tav>
                                      </p:tavLst>
                                    </p:anim>
                                    <p:set>
                                      <p:cBhvr>
                                        <p:cTn id="26" dur="1" fill="hold">
                                          <p:stCondLst>
                                            <p:cond delay="999"/>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xit" presetSubtype="0" fill="hold" grpId="0" nodeType="clickEffect">
                                  <p:stCondLst>
                                    <p:cond delay="0"/>
                                  </p:stCondLst>
                                  <p:childTnLst>
                                    <p:animEffect transition="out" filter="fade">
                                      <p:cBhvr>
                                        <p:cTn id="30" dur="1000"/>
                                        <p:tgtEl>
                                          <p:spTgt spid="9"/>
                                        </p:tgtEl>
                                      </p:cBhvr>
                                    </p:animEffect>
                                    <p:anim calcmode="lin" valueType="num">
                                      <p:cBhvr>
                                        <p:cTn id="31" dur="1000"/>
                                        <p:tgtEl>
                                          <p:spTgt spid="9"/>
                                        </p:tgtEl>
                                        <p:attrNameLst>
                                          <p:attrName>ppt_x</p:attrName>
                                        </p:attrNameLst>
                                      </p:cBhvr>
                                      <p:tavLst>
                                        <p:tav tm="0">
                                          <p:val>
                                            <p:strVal val="ppt_x"/>
                                          </p:val>
                                        </p:tav>
                                        <p:tav tm="100000">
                                          <p:val>
                                            <p:strVal val="ppt_x"/>
                                          </p:val>
                                        </p:tav>
                                      </p:tavLst>
                                    </p:anim>
                                    <p:anim calcmode="lin" valueType="num">
                                      <p:cBhvr>
                                        <p:cTn id="32" dur="1000"/>
                                        <p:tgtEl>
                                          <p:spTgt spid="9"/>
                                        </p:tgtEl>
                                        <p:attrNameLst>
                                          <p:attrName>ppt_y</p:attrName>
                                        </p:attrNameLst>
                                      </p:cBhvr>
                                      <p:tavLst>
                                        <p:tav tm="0">
                                          <p:val>
                                            <p:strVal val="ppt_y"/>
                                          </p:val>
                                        </p:tav>
                                        <p:tav tm="100000">
                                          <p:val>
                                            <p:strVal val="ppt_y+.1"/>
                                          </p:val>
                                        </p:tav>
                                      </p:tavLst>
                                    </p:anim>
                                    <p:set>
                                      <p:cBhvr>
                                        <p:cTn id="33" dur="1" fill="hold">
                                          <p:stCondLst>
                                            <p:cond delay="999"/>
                                          </p:stCondLst>
                                        </p:cTn>
                                        <p:tgtEl>
                                          <p:spTgt spid="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2" presetClass="exit" presetSubtype="0" fill="hold" grpId="0" nodeType="clickEffect">
                                  <p:stCondLst>
                                    <p:cond delay="0"/>
                                  </p:stCondLst>
                                  <p:childTnLst>
                                    <p:animEffect transition="out" filter="fade">
                                      <p:cBhvr>
                                        <p:cTn id="37" dur="1000"/>
                                        <p:tgtEl>
                                          <p:spTgt spid="10"/>
                                        </p:tgtEl>
                                      </p:cBhvr>
                                    </p:animEffect>
                                    <p:anim calcmode="lin" valueType="num">
                                      <p:cBhvr>
                                        <p:cTn id="38" dur="1000"/>
                                        <p:tgtEl>
                                          <p:spTgt spid="10"/>
                                        </p:tgtEl>
                                        <p:attrNameLst>
                                          <p:attrName>ppt_x</p:attrName>
                                        </p:attrNameLst>
                                      </p:cBhvr>
                                      <p:tavLst>
                                        <p:tav tm="0">
                                          <p:val>
                                            <p:strVal val="ppt_x"/>
                                          </p:val>
                                        </p:tav>
                                        <p:tav tm="100000">
                                          <p:val>
                                            <p:strVal val="ppt_x"/>
                                          </p:val>
                                        </p:tav>
                                      </p:tavLst>
                                    </p:anim>
                                    <p:anim calcmode="lin" valueType="num">
                                      <p:cBhvr>
                                        <p:cTn id="39" dur="1000"/>
                                        <p:tgtEl>
                                          <p:spTgt spid="10"/>
                                        </p:tgtEl>
                                        <p:attrNameLst>
                                          <p:attrName>ppt_y</p:attrName>
                                        </p:attrNameLst>
                                      </p:cBhvr>
                                      <p:tavLst>
                                        <p:tav tm="0">
                                          <p:val>
                                            <p:strVal val="ppt_y"/>
                                          </p:val>
                                        </p:tav>
                                        <p:tav tm="100000">
                                          <p:val>
                                            <p:strVal val="ppt_y+.1"/>
                                          </p:val>
                                        </p:tav>
                                      </p:tavLst>
                                    </p:anim>
                                    <p:set>
                                      <p:cBhvr>
                                        <p:cTn id="40" dur="1" fill="hold">
                                          <p:stCondLst>
                                            <p:cond delay="999"/>
                                          </p:stCondLst>
                                        </p:cTn>
                                        <p:tgtEl>
                                          <p:spTgt spid="1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42" presetClass="exit" presetSubtype="0" fill="hold" grpId="0" nodeType="clickEffect">
                                  <p:stCondLst>
                                    <p:cond delay="0"/>
                                  </p:stCondLst>
                                  <p:childTnLst>
                                    <p:animEffect transition="out" filter="fade">
                                      <p:cBhvr>
                                        <p:cTn id="44" dur="1000"/>
                                        <p:tgtEl>
                                          <p:spTgt spid="11"/>
                                        </p:tgtEl>
                                      </p:cBhvr>
                                    </p:animEffect>
                                    <p:anim calcmode="lin" valueType="num">
                                      <p:cBhvr>
                                        <p:cTn id="45" dur="1000"/>
                                        <p:tgtEl>
                                          <p:spTgt spid="11"/>
                                        </p:tgtEl>
                                        <p:attrNameLst>
                                          <p:attrName>ppt_x</p:attrName>
                                        </p:attrNameLst>
                                      </p:cBhvr>
                                      <p:tavLst>
                                        <p:tav tm="0">
                                          <p:val>
                                            <p:strVal val="ppt_x"/>
                                          </p:val>
                                        </p:tav>
                                        <p:tav tm="100000">
                                          <p:val>
                                            <p:strVal val="ppt_x"/>
                                          </p:val>
                                        </p:tav>
                                      </p:tavLst>
                                    </p:anim>
                                    <p:anim calcmode="lin" valueType="num">
                                      <p:cBhvr>
                                        <p:cTn id="46" dur="1000"/>
                                        <p:tgtEl>
                                          <p:spTgt spid="11"/>
                                        </p:tgtEl>
                                        <p:attrNameLst>
                                          <p:attrName>ppt_y</p:attrName>
                                        </p:attrNameLst>
                                      </p:cBhvr>
                                      <p:tavLst>
                                        <p:tav tm="0">
                                          <p:val>
                                            <p:strVal val="ppt_y"/>
                                          </p:val>
                                        </p:tav>
                                        <p:tav tm="100000">
                                          <p:val>
                                            <p:strVal val="ppt_y+.1"/>
                                          </p:val>
                                        </p:tav>
                                      </p:tavLst>
                                    </p:anim>
                                    <p:set>
                                      <p:cBhvr>
                                        <p:cTn id="47" dur="1" fill="hold">
                                          <p:stCondLst>
                                            <p:cond delay="999"/>
                                          </p:stCondLst>
                                        </p:cTn>
                                        <p:tgtEl>
                                          <p:spTgt spid="1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42" presetClass="exit" presetSubtype="0" fill="hold" grpId="0" nodeType="clickEffect">
                                  <p:stCondLst>
                                    <p:cond delay="0"/>
                                  </p:stCondLst>
                                  <p:childTnLst>
                                    <p:animEffect transition="out" filter="fade">
                                      <p:cBhvr>
                                        <p:cTn id="51" dur="1000"/>
                                        <p:tgtEl>
                                          <p:spTgt spid="12"/>
                                        </p:tgtEl>
                                      </p:cBhvr>
                                    </p:animEffect>
                                    <p:anim calcmode="lin" valueType="num">
                                      <p:cBhvr>
                                        <p:cTn id="52" dur="1000"/>
                                        <p:tgtEl>
                                          <p:spTgt spid="12"/>
                                        </p:tgtEl>
                                        <p:attrNameLst>
                                          <p:attrName>ppt_x</p:attrName>
                                        </p:attrNameLst>
                                      </p:cBhvr>
                                      <p:tavLst>
                                        <p:tav tm="0">
                                          <p:val>
                                            <p:strVal val="ppt_x"/>
                                          </p:val>
                                        </p:tav>
                                        <p:tav tm="100000">
                                          <p:val>
                                            <p:strVal val="ppt_x"/>
                                          </p:val>
                                        </p:tav>
                                      </p:tavLst>
                                    </p:anim>
                                    <p:anim calcmode="lin" valueType="num">
                                      <p:cBhvr>
                                        <p:cTn id="53" dur="1000"/>
                                        <p:tgtEl>
                                          <p:spTgt spid="12"/>
                                        </p:tgtEl>
                                        <p:attrNameLst>
                                          <p:attrName>ppt_y</p:attrName>
                                        </p:attrNameLst>
                                      </p:cBhvr>
                                      <p:tavLst>
                                        <p:tav tm="0">
                                          <p:val>
                                            <p:strVal val="ppt_y"/>
                                          </p:val>
                                        </p:tav>
                                        <p:tav tm="100000">
                                          <p:val>
                                            <p:strVal val="ppt_y+.1"/>
                                          </p:val>
                                        </p:tav>
                                      </p:tavLst>
                                    </p:anim>
                                    <p:set>
                                      <p:cBhvr>
                                        <p:cTn id="54" dur="1" fill="hold">
                                          <p:stCondLst>
                                            <p:cond delay="999"/>
                                          </p:stCondLst>
                                        </p:cTn>
                                        <p:tgtEl>
                                          <p:spTgt spid="1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42" presetClass="exit" presetSubtype="0" fill="hold" grpId="0" nodeType="clickEffect">
                                  <p:stCondLst>
                                    <p:cond delay="0"/>
                                  </p:stCondLst>
                                  <p:childTnLst>
                                    <p:animEffect transition="out" filter="fade">
                                      <p:cBhvr>
                                        <p:cTn id="58" dur="1000"/>
                                        <p:tgtEl>
                                          <p:spTgt spid="13"/>
                                        </p:tgtEl>
                                      </p:cBhvr>
                                    </p:animEffect>
                                    <p:anim calcmode="lin" valueType="num">
                                      <p:cBhvr>
                                        <p:cTn id="59" dur="1000"/>
                                        <p:tgtEl>
                                          <p:spTgt spid="13"/>
                                        </p:tgtEl>
                                        <p:attrNameLst>
                                          <p:attrName>ppt_x</p:attrName>
                                        </p:attrNameLst>
                                      </p:cBhvr>
                                      <p:tavLst>
                                        <p:tav tm="0">
                                          <p:val>
                                            <p:strVal val="ppt_x"/>
                                          </p:val>
                                        </p:tav>
                                        <p:tav tm="100000">
                                          <p:val>
                                            <p:strVal val="ppt_x"/>
                                          </p:val>
                                        </p:tav>
                                      </p:tavLst>
                                    </p:anim>
                                    <p:anim calcmode="lin" valueType="num">
                                      <p:cBhvr>
                                        <p:cTn id="60" dur="1000"/>
                                        <p:tgtEl>
                                          <p:spTgt spid="13"/>
                                        </p:tgtEl>
                                        <p:attrNameLst>
                                          <p:attrName>ppt_y</p:attrName>
                                        </p:attrNameLst>
                                      </p:cBhvr>
                                      <p:tavLst>
                                        <p:tav tm="0">
                                          <p:val>
                                            <p:strVal val="ppt_y"/>
                                          </p:val>
                                        </p:tav>
                                        <p:tav tm="100000">
                                          <p:val>
                                            <p:strVal val="ppt_y+.1"/>
                                          </p:val>
                                        </p:tav>
                                      </p:tavLst>
                                    </p:anim>
                                    <p:set>
                                      <p:cBhvr>
                                        <p:cTn id="61" dur="1" fill="hold">
                                          <p:stCondLst>
                                            <p:cond delay="999"/>
                                          </p:stCondLst>
                                        </p:cTn>
                                        <p:tgtEl>
                                          <p:spTgt spid="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42" presetClass="exit" presetSubtype="0" fill="hold" grpId="0" nodeType="clickEffect">
                                  <p:stCondLst>
                                    <p:cond delay="0"/>
                                  </p:stCondLst>
                                  <p:childTnLst>
                                    <p:animEffect transition="out" filter="fade">
                                      <p:cBhvr>
                                        <p:cTn id="65" dur="1000"/>
                                        <p:tgtEl>
                                          <p:spTgt spid="14"/>
                                        </p:tgtEl>
                                      </p:cBhvr>
                                    </p:animEffect>
                                    <p:anim calcmode="lin" valueType="num">
                                      <p:cBhvr>
                                        <p:cTn id="66" dur="1000"/>
                                        <p:tgtEl>
                                          <p:spTgt spid="14"/>
                                        </p:tgtEl>
                                        <p:attrNameLst>
                                          <p:attrName>ppt_x</p:attrName>
                                        </p:attrNameLst>
                                      </p:cBhvr>
                                      <p:tavLst>
                                        <p:tav tm="0">
                                          <p:val>
                                            <p:strVal val="ppt_x"/>
                                          </p:val>
                                        </p:tav>
                                        <p:tav tm="100000">
                                          <p:val>
                                            <p:strVal val="ppt_x"/>
                                          </p:val>
                                        </p:tav>
                                      </p:tavLst>
                                    </p:anim>
                                    <p:anim calcmode="lin" valueType="num">
                                      <p:cBhvr>
                                        <p:cTn id="67" dur="1000"/>
                                        <p:tgtEl>
                                          <p:spTgt spid="14"/>
                                        </p:tgtEl>
                                        <p:attrNameLst>
                                          <p:attrName>ppt_y</p:attrName>
                                        </p:attrNameLst>
                                      </p:cBhvr>
                                      <p:tavLst>
                                        <p:tav tm="0">
                                          <p:val>
                                            <p:strVal val="ppt_y"/>
                                          </p:val>
                                        </p:tav>
                                        <p:tav tm="100000">
                                          <p:val>
                                            <p:strVal val="ppt_y+.1"/>
                                          </p:val>
                                        </p:tav>
                                      </p:tavLst>
                                    </p:anim>
                                    <p:set>
                                      <p:cBhvr>
                                        <p:cTn id="68" dur="1" fill="hold">
                                          <p:stCondLst>
                                            <p:cond delay="999"/>
                                          </p:stCondLst>
                                        </p:cTn>
                                        <p:tgtEl>
                                          <p:spTgt spid="14"/>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42" presetClass="exit" presetSubtype="0" fill="hold" grpId="0" nodeType="clickEffect">
                                  <p:stCondLst>
                                    <p:cond delay="0"/>
                                  </p:stCondLst>
                                  <p:childTnLst>
                                    <p:animEffect transition="out" filter="fade">
                                      <p:cBhvr>
                                        <p:cTn id="72" dur="1000"/>
                                        <p:tgtEl>
                                          <p:spTgt spid="15"/>
                                        </p:tgtEl>
                                      </p:cBhvr>
                                    </p:animEffect>
                                    <p:anim calcmode="lin" valueType="num">
                                      <p:cBhvr>
                                        <p:cTn id="73" dur="1000"/>
                                        <p:tgtEl>
                                          <p:spTgt spid="15"/>
                                        </p:tgtEl>
                                        <p:attrNameLst>
                                          <p:attrName>ppt_x</p:attrName>
                                        </p:attrNameLst>
                                      </p:cBhvr>
                                      <p:tavLst>
                                        <p:tav tm="0">
                                          <p:val>
                                            <p:strVal val="ppt_x"/>
                                          </p:val>
                                        </p:tav>
                                        <p:tav tm="100000">
                                          <p:val>
                                            <p:strVal val="ppt_x"/>
                                          </p:val>
                                        </p:tav>
                                      </p:tavLst>
                                    </p:anim>
                                    <p:anim calcmode="lin" valueType="num">
                                      <p:cBhvr>
                                        <p:cTn id="74" dur="1000"/>
                                        <p:tgtEl>
                                          <p:spTgt spid="15"/>
                                        </p:tgtEl>
                                        <p:attrNameLst>
                                          <p:attrName>ppt_y</p:attrName>
                                        </p:attrNameLst>
                                      </p:cBhvr>
                                      <p:tavLst>
                                        <p:tav tm="0">
                                          <p:val>
                                            <p:strVal val="ppt_y"/>
                                          </p:val>
                                        </p:tav>
                                        <p:tav tm="100000">
                                          <p:val>
                                            <p:strVal val="ppt_y+.1"/>
                                          </p:val>
                                        </p:tav>
                                      </p:tavLst>
                                    </p:anim>
                                    <p:set>
                                      <p:cBhvr>
                                        <p:cTn id="75" dur="1" fill="hold">
                                          <p:stCondLst>
                                            <p:cond delay="999"/>
                                          </p:stCondLst>
                                        </p:cTn>
                                        <p:tgtEl>
                                          <p:spTgt spid="15"/>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42" presetClass="exit" presetSubtype="0" fill="hold" grpId="0" nodeType="clickEffect">
                                  <p:stCondLst>
                                    <p:cond delay="0"/>
                                  </p:stCondLst>
                                  <p:childTnLst>
                                    <p:animEffect transition="out" filter="fade">
                                      <p:cBhvr>
                                        <p:cTn id="79" dur="1000"/>
                                        <p:tgtEl>
                                          <p:spTgt spid="16"/>
                                        </p:tgtEl>
                                      </p:cBhvr>
                                    </p:animEffect>
                                    <p:anim calcmode="lin" valueType="num">
                                      <p:cBhvr>
                                        <p:cTn id="80" dur="1000"/>
                                        <p:tgtEl>
                                          <p:spTgt spid="16"/>
                                        </p:tgtEl>
                                        <p:attrNameLst>
                                          <p:attrName>ppt_x</p:attrName>
                                        </p:attrNameLst>
                                      </p:cBhvr>
                                      <p:tavLst>
                                        <p:tav tm="0">
                                          <p:val>
                                            <p:strVal val="ppt_x"/>
                                          </p:val>
                                        </p:tav>
                                        <p:tav tm="100000">
                                          <p:val>
                                            <p:strVal val="ppt_x"/>
                                          </p:val>
                                        </p:tav>
                                      </p:tavLst>
                                    </p:anim>
                                    <p:anim calcmode="lin" valueType="num">
                                      <p:cBhvr>
                                        <p:cTn id="81" dur="1000"/>
                                        <p:tgtEl>
                                          <p:spTgt spid="16"/>
                                        </p:tgtEl>
                                        <p:attrNameLst>
                                          <p:attrName>ppt_y</p:attrName>
                                        </p:attrNameLst>
                                      </p:cBhvr>
                                      <p:tavLst>
                                        <p:tav tm="0">
                                          <p:val>
                                            <p:strVal val="ppt_y"/>
                                          </p:val>
                                        </p:tav>
                                        <p:tav tm="100000">
                                          <p:val>
                                            <p:strVal val="ppt_y+.1"/>
                                          </p:val>
                                        </p:tav>
                                      </p:tavLst>
                                    </p:anim>
                                    <p:set>
                                      <p:cBhvr>
                                        <p:cTn id="82" dur="1" fill="hold">
                                          <p:stCondLst>
                                            <p:cond delay="999"/>
                                          </p:stCondLst>
                                        </p:cTn>
                                        <p:tgtEl>
                                          <p:spTgt spid="16"/>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42" presetClass="exit" presetSubtype="0" fill="hold" grpId="0" nodeType="clickEffect">
                                  <p:stCondLst>
                                    <p:cond delay="0"/>
                                  </p:stCondLst>
                                  <p:childTnLst>
                                    <p:animEffect transition="out" filter="fade">
                                      <p:cBhvr>
                                        <p:cTn id="86" dur="1000"/>
                                        <p:tgtEl>
                                          <p:spTgt spid="17"/>
                                        </p:tgtEl>
                                      </p:cBhvr>
                                    </p:animEffect>
                                    <p:anim calcmode="lin" valueType="num">
                                      <p:cBhvr>
                                        <p:cTn id="87" dur="1000"/>
                                        <p:tgtEl>
                                          <p:spTgt spid="17"/>
                                        </p:tgtEl>
                                        <p:attrNameLst>
                                          <p:attrName>ppt_x</p:attrName>
                                        </p:attrNameLst>
                                      </p:cBhvr>
                                      <p:tavLst>
                                        <p:tav tm="0">
                                          <p:val>
                                            <p:strVal val="ppt_x"/>
                                          </p:val>
                                        </p:tav>
                                        <p:tav tm="100000">
                                          <p:val>
                                            <p:strVal val="ppt_x"/>
                                          </p:val>
                                        </p:tav>
                                      </p:tavLst>
                                    </p:anim>
                                    <p:anim calcmode="lin" valueType="num">
                                      <p:cBhvr>
                                        <p:cTn id="88" dur="1000"/>
                                        <p:tgtEl>
                                          <p:spTgt spid="17"/>
                                        </p:tgtEl>
                                        <p:attrNameLst>
                                          <p:attrName>ppt_y</p:attrName>
                                        </p:attrNameLst>
                                      </p:cBhvr>
                                      <p:tavLst>
                                        <p:tav tm="0">
                                          <p:val>
                                            <p:strVal val="ppt_y"/>
                                          </p:val>
                                        </p:tav>
                                        <p:tav tm="100000">
                                          <p:val>
                                            <p:strVal val="ppt_y+.1"/>
                                          </p:val>
                                        </p:tav>
                                      </p:tavLst>
                                    </p:anim>
                                    <p:set>
                                      <p:cBhvr>
                                        <p:cTn id="89" dur="1" fill="hold">
                                          <p:stCondLst>
                                            <p:cond delay="999"/>
                                          </p:stCondLst>
                                        </p:cTn>
                                        <p:tgtEl>
                                          <p:spTgt spid="17"/>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42" presetClass="exit" presetSubtype="0" fill="hold" grpId="0" nodeType="clickEffect">
                                  <p:stCondLst>
                                    <p:cond delay="0"/>
                                  </p:stCondLst>
                                  <p:childTnLst>
                                    <p:animEffect transition="out" filter="fade">
                                      <p:cBhvr>
                                        <p:cTn id="93" dur="1000"/>
                                        <p:tgtEl>
                                          <p:spTgt spid="18"/>
                                        </p:tgtEl>
                                      </p:cBhvr>
                                    </p:animEffect>
                                    <p:anim calcmode="lin" valueType="num">
                                      <p:cBhvr>
                                        <p:cTn id="94" dur="1000"/>
                                        <p:tgtEl>
                                          <p:spTgt spid="18"/>
                                        </p:tgtEl>
                                        <p:attrNameLst>
                                          <p:attrName>ppt_x</p:attrName>
                                        </p:attrNameLst>
                                      </p:cBhvr>
                                      <p:tavLst>
                                        <p:tav tm="0">
                                          <p:val>
                                            <p:strVal val="ppt_x"/>
                                          </p:val>
                                        </p:tav>
                                        <p:tav tm="100000">
                                          <p:val>
                                            <p:strVal val="ppt_x"/>
                                          </p:val>
                                        </p:tav>
                                      </p:tavLst>
                                    </p:anim>
                                    <p:anim calcmode="lin" valueType="num">
                                      <p:cBhvr>
                                        <p:cTn id="95" dur="1000"/>
                                        <p:tgtEl>
                                          <p:spTgt spid="18"/>
                                        </p:tgtEl>
                                        <p:attrNameLst>
                                          <p:attrName>ppt_y</p:attrName>
                                        </p:attrNameLst>
                                      </p:cBhvr>
                                      <p:tavLst>
                                        <p:tav tm="0">
                                          <p:val>
                                            <p:strVal val="ppt_y"/>
                                          </p:val>
                                        </p:tav>
                                        <p:tav tm="100000">
                                          <p:val>
                                            <p:strVal val="ppt_y+.1"/>
                                          </p:val>
                                        </p:tav>
                                      </p:tavLst>
                                    </p:anim>
                                    <p:set>
                                      <p:cBhvr>
                                        <p:cTn id="96" dur="1" fill="hold">
                                          <p:stCondLst>
                                            <p:cond delay="999"/>
                                          </p:stCondLst>
                                        </p:cTn>
                                        <p:tgtEl>
                                          <p:spTgt spid="18"/>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42" presetClass="exit" presetSubtype="0" fill="hold" grpId="0" nodeType="clickEffect">
                                  <p:stCondLst>
                                    <p:cond delay="0"/>
                                  </p:stCondLst>
                                  <p:childTnLst>
                                    <p:animEffect transition="out" filter="fade">
                                      <p:cBhvr>
                                        <p:cTn id="100" dur="1000"/>
                                        <p:tgtEl>
                                          <p:spTgt spid="19"/>
                                        </p:tgtEl>
                                      </p:cBhvr>
                                    </p:animEffect>
                                    <p:anim calcmode="lin" valueType="num">
                                      <p:cBhvr>
                                        <p:cTn id="101" dur="1000"/>
                                        <p:tgtEl>
                                          <p:spTgt spid="19"/>
                                        </p:tgtEl>
                                        <p:attrNameLst>
                                          <p:attrName>ppt_x</p:attrName>
                                        </p:attrNameLst>
                                      </p:cBhvr>
                                      <p:tavLst>
                                        <p:tav tm="0">
                                          <p:val>
                                            <p:strVal val="ppt_x"/>
                                          </p:val>
                                        </p:tav>
                                        <p:tav tm="100000">
                                          <p:val>
                                            <p:strVal val="ppt_x"/>
                                          </p:val>
                                        </p:tav>
                                      </p:tavLst>
                                    </p:anim>
                                    <p:anim calcmode="lin" valueType="num">
                                      <p:cBhvr>
                                        <p:cTn id="102" dur="1000"/>
                                        <p:tgtEl>
                                          <p:spTgt spid="19"/>
                                        </p:tgtEl>
                                        <p:attrNameLst>
                                          <p:attrName>ppt_y</p:attrName>
                                        </p:attrNameLst>
                                      </p:cBhvr>
                                      <p:tavLst>
                                        <p:tav tm="0">
                                          <p:val>
                                            <p:strVal val="ppt_y"/>
                                          </p:val>
                                        </p:tav>
                                        <p:tav tm="100000">
                                          <p:val>
                                            <p:strVal val="ppt_y+.1"/>
                                          </p:val>
                                        </p:tav>
                                      </p:tavLst>
                                    </p:anim>
                                    <p:set>
                                      <p:cBhvr>
                                        <p:cTn id="103" dur="1" fill="hold">
                                          <p:stCondLst>
                                            <p:cond delay="999"/>
                                          </p:stCondLst>
                                        </p:cTn>
                                        <p:tgtEl>
                                          <p:spTgt spid="19"/>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42" presetClass="exit" presetSubtype="0" fill="hold" grpId="0" nodeType="clickEffect">
                                  <p:stCondLst>
                                    <p:cond delay="0"/>
                                  </p:stCondLst>
                                  <p:childTnLst>
                                    <p:animEffect transition="out" filter="fade">
                                      <p:cBhvr>
                                        <p:cTn id="107" dur="1000"/>
                                        <p:tgtEl>
                                          <p:spTgt spid="20"/>
                                        </p:tgtEl>
                                      </p:cBhvr>
                                    </p:animEffect>
                                    <p:anim calcmode="lin" valueType="num">
                                      <p:cBhvr>
                                        <p:cTn id="108" dur="1000"/>
                                        <p:tgtEl>
                                          <p:spTgt spid="20"/>
                                        </p:tgtEl>
                                        <p:attrNameLst>
                                          <p:attrName>ppt_x</p:attrName>
                                        </p:attrNameLst>
                                      </p:cBhvr>
                                      <p:tavLst>
                                        <p:tav tm="0">
                                          <p:val>
                                            <p:strVal val="ppt_x"/>
                                          </p:val>
                                        </p:tav>
                                        <p:tav tm="100000">
                                          <p:val>
                                            <p:strVal val="ppt_x"/>
                                          </p:val>
                                        </p:tav>
                                      </p:tavLst>
                                    </p:anim>
                                    <p:anim calcmode="lin" valueType="num">
                                      <p:cBhvr>
                                        <p:cTn id="109" dur="1000"/>
                                        <p:tgtEl>
                                          <p:spTgt spid="20"/>
                                        </p:tgtEl>
                                        <p:attrNameLst>
                                          <p:attrName>ppt_y</p:attrName>
                                        </p:attrNameLst>
                                      </p:cBhvr>
                                      <p:tavLst>
                                        <p:tav tm="0">
                                          <p:val>
                                            <p:strVal val="ppt_y"/>
                                          </p:val>
                                        </p:tav>
                                        <p:tav tm="100000">
                                          <p:val>
                                            <p:strVal val="ppt_y+.1"/>
                                          </p:val>
                                        </p:tav>
                                      </p:tavLst>
                                    </p:anim>
                                    <p:set>
                                      <p:cBhvr>
                                        <p:cTn id="110" dur="1" fill="hold">
                                          <p:stCondLst>
                                            <p:cond delay="999"/>
                                          </p:stCondLst>
                                        </p:cTn>
                                        <p:tgtEl>
                                          <p:spTgt spid="20"/>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42" presetClass="exit" presetSubtype="0" fill="hold" grpId="0" nodeType="clickEffect">
                                  <p:stCondLst>
                                    <p:cond delay="0"/>
                                  </p:stCondLst>
                                  <p:childTnLst>
                                    <p:animEffect transition="out" filter="fade">
                                      <p:cBhvr>
                                        <p:cTn id="114" dur="1000"/>
                                        <p:tgtEl>
                                          <p:spTgt spid="21"/>
                                        </p:tgtEl>
                                      </p:cBhvr>
                                    </p:animEffect>
                                    <p:anim calcmode="lin" valueType="num">
                                      <p:cBhvr>
                                        <p:cTn id="115" dur="1000"/>
                                        <p:tgtEl>
                                          <p:spTgt spid="21"/>
                                        </p:tgtEl>
                                        <p:attrNameLst>
                                          <p:attrName>ppt_x</p:attrName>
                                        </p:attrNameLst>
                                      </p:cBhvr>
                                      <p:tavLst>
                                        <p:tav tm="0">
                                          <p:val>
                                            <p:strVal val="ppt_x"/>
                                          </p:val>
                                        </p:tav>
                                        <p:tav tm="100000">
                                          <p:val>
                                            <p:strVal val="ppt_x"/>
                                          </p:val>
                                        </p:tav>
                                      </p:tavLst>
                                    </p:anim>
                                    <p:anim calcmode="lin" valueType="num">
                                      <p:cBhvr>
                                        <p:cTn id="116" dur="1000"/>
                                        <p:tgtEl>
                                          <p:spTgt spid="21"/>
                                        </p:tgtEl>
                                        <p:attrNameLst>
                                          <p:attrName>ppt_y</p:attrName>
                                        </p:attrNameLst>
                                      </p:cBhvr>
                                      <p:tavLst>
                                        <p:tav tm="0">
                                          <p:val>
                                            <p:strVal val="ppt_y"/>
                                          </p:val>
                                        </p:tav>
                                        <p:tav tm="100000">
                                          <p:val>
                                            <p:strVal val="ppt_y+.1"/>
                                          </p:val>
                                        </p:tav>
                                      </p:tavLst>
                                    </p:anim>
                                    <p:set>
                                      <p:cBhvr>
                                        <p:cTn id="117" dur="1" fill="hold">
                                          <p:stCondLst>
                                            <p:cond delay="9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B12AB5-0BDF-0DEB-745A-14FCC281E994}"/>
              </a:ext>
            </a:extLst>
          </p:cNvPr>
          <p:cNvSpPr>
            <a:spLocks noGrp="1"/>
          </p:cNvSpPr>
          <p:nvPr>
            <p:ph type="title"/>
          </p:nvPr>
        </p:nvSpPr>
        <p:spPr>
          <a:xfrm>
            <a:off x="950168" y="2551614"/>
            <a:ext cx="10515600" cy="1325563"/>
          </a:xfrm>
        </p:spPr>
        <p:txBody>
          <a:bodyPr>
            <a:normAutofit fontScale="90000"/>
          </a:bodyPr>
          <a:lstStyle/>
          <a:p>
            <a:pPr algn="ctr"/>
            <a:r>
              <a:rPr lang="fr-FR" sz="4400" b="1" dirty="0">
                <a:latin typeface="Times New Roman" panose="02020603050405020304" pitchFamily="18" charset="0"/>
                <a:cs typeface="Times New Roman" panose="02020603050405020304" pitchFamily="18" charset="0"/>
              </a:rPr>
              <a:t>Description des données</a:t>
            </a:r>
            <a:br>
              <a:rPr lang="fr-FR" sz="4400" b="1" dirty="0">
                <a:latin typeface="Times New Roman" panose="02020603050405020304" pitchFamily="18" charset="0"/>
                <a:cs typeface="Times New Roman" panose="02020603050405020304" pitchFamily="18" charset="0"/>
              </a:rPr>
            </a:br>
            <a:endParaRPr lang="fr-FR" b="1" dirty="0">
              <a:latin typeface="Times New Roman" panose="02020603050405020304" pitchFamily="18" charset="0"/>
              <a:cs typeface="Times New Roman" panose="02020603050405020304" pitchFamily="18" charset="0"/>
            </a:endParaRPr>
          </a:p>
        </p:txBody>
      </p:sp>
      <p:pic>
        <p:nvPicPr>
          <p:cNvPr id="3" name="Image 2">
            <a:extLst>
              <a:ext uri="{FF2B5EF4-FFF2-40B4-BE49-F238E27FC236}">
                <a16:creationId xmlns:a16="http://schemas.microsoft.com/office/drawing/2014/main" id="{5F1DE832-51E6-FF9B-AB43-4D361394F71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flipH="1">
            <a:off x="1178868" y="2484329"/>
            <a:ext cx="1246707" cy="1246707"/>
          </a:xfrm>
          <a:prstGeom prst="rect">
            <a:avLst/>
          </a:prstGeom>
        </p:spPr>
      </p:pic>
    </p:spTree>
    <p:extLst>
      <p:ext uri="{BB962C8B-B14F-4D97-AF65-F5344CB8AC3E}">
        <p14:creationId xmlns:p14="http://schemas.microsoft.com/office/powerpoint/2010/main" val="345344963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32A3C0-BBBC-3B7E-F6C6-5B9FB1070395}"/>
              </a:ext>
            </a:extLst>
          </p:cNvPr>
          <p:cNvSpPr>
            <a:spLocks noGrp="1"/>
          </p:cNvSpPr>
          <p:nvPr>
            <p:ph type="title"/>
          </p:nvPr>
        </p:nvSpPr>
        <p:spPr>
          <a:xfrm>
            <a:off x="1381065" y="126748"/>
            <a:ext cx="9720072" cy="768954"/>
          </a:xfrm>
        </p:spPr>
        <p:txBody>
          <a:bodyPr/>
          <a:lstStyle/>
          <a:p>
            <a:pPr algn="ctr"/>
            <a:r>
              <a:rPr lang="fr-FR" sz="4400" b="1" dirty="0">
                <a:latin typeface="Times New Roman" panose="02020603050405020304" pitchFamily="18" charset="0"/>
                <a:cs typeface="Times New Roman" panose="02020603050405020304" pitchFamily="18" charset="0"/>
              </a:rPr>
              <a:t>Description des données</a:t>
            </a:r>
            <a:endParaRPr lang="fr-FR" b="1" dirty="0">
              <a:latin typeface="Times New Roman" panose="02020603050405020304" pitchFamily="18" charset="0"/>
              <a:cs typeface="Times New Roman" panose="02020603050405020304" pitchFamily="18" charset="0"/>
            </a:endParaRPr>
          </a:p>
        </p:txBody>
      </p:sp>
      <p:sp>
        <p:nvSpPr>
          <p:cNvPr id="3" name="Espace réservé du contenu 2">
            <a:extLst>
              <a:ext uri="{FF2B5EF4-FFF2-40B4-BE49-F238E27FC236}">
                <a16:creationId xmlns:a16="http://schemas.microsoft.com/office/drawing/2014/main" id="{D2A03594-D196-2B5D-1A60-A7A5C94F1814}"/>
              </a:ext>
            </a:extLst>
          </p:cNvPr>
          <p:cNvSpPr>
            <a:spLocks noGrp="1"/>
          </p:cNvSpPr>
          <p:nvPr>
            <p:ph idx="1"/>
          </p:nvPr>
        </p:nvSpPr>
        <p:spPr>
          <a:xfrm>
            <a:off x="913605" y="989045"/>
            <a:ext cx="10536715" cy="5784979"/>
          </a:xfrm>
        </p:spPr>
        <p:txBody>
          <a:bodyPr>
            <a:normAutofit/>
          </a:bodyPr>
          <a:lstStyle/>
          <a:p>
            <a:pPr marL="0" indent="0" algn="just">
              <a:buNone/>
            </a:pPr>
            <a:r>
              <a:rPr lang="fr-FR" sz="2800" b="0" i="0" u="none" strike="noStrike" dirty="0">
                <a:effectLst/>
                <a:latin typeface="Times New Roman" panose="02020603050405020304" pitchFamily="18" charset="0"/>
                <a:cs typeface="Times New Roman" panose="02020603050405020304" pitchFamily="18" charset="0"/>
              </a:rPr>
              <a:t>Les données que nous utilisons sont issues du web scraping de plusieurs plateformes de presse sénégalaises telles que Senego, Sunugal24, Senegal7, Seneplus, entre autres. </a:t>
            </a:r>
            <a:endParaRPr lang="fr-FR" sz="2800" b="0" i="0" u="none" strike="noStrike" dirty="0" smtClean="0">
              <a:effectLst/>
              <a:latin typeface="Times New Roman" panose="02020603050405020304" pitchFamily="18" charset="0"/>
              <a:cs typeface="Times New Roman" panose="02020603050405020304" pitchFamily="18" charset="0"/>
            </a:endParaRPr>
          </a:p>
          <a:p>
            <a:pPr marL="0" indent="0" algn="just">
              <a:buNone/>
            </a:pPr>
            <a:r>
              <a:rPr lang="fr-FR" sz="2800" b="0" i="0" u="none" strike="noStrike" dirty="0" smtClean="0">
                <a:effectLst/>
                <a:latin typeface="Times New Roman" panose="02020603050405020304" pitchFamily="18" charset="0"/>
                <a:cs typeface="Times New Roman" panose="02020603050405020304" pitchFamily="18" charset="0"/>
              </a:rPr>
              <a:t>Nous </a:t>
            </a:r>
            <a:r>
              <a:rPr lang="fr-FR" sz="2800" b="0" i="0" u="none" strike="noStrike" dirty="0">
                <a:effectLst/>
                <a:latin typeface="Times New Roman" panose="02020603050405020304" pitchFamily="18" charset="0"/>
                <a:cs typeface="Times New Roman" panose="02020603050405020304" pitchFamily="18" charset="0"/>
              </a:rPr>
              <a:t>avons réussi à extraire un total </a:t>
            </a:r>
            <a:r>
              <a:rPr lang="fr-FR" sz="2800" b="0" i="0" u="none" strike="noStrike">
                <a:effectLst/>
                <a:latin typeface="Times New Roman" panose="02020603050405020304" pitchFamily="18" charset="0"/>
                <a:cs typeface="Times New Roman" panose="02020603050405020304" pitchFamily="18" charset="0"/>
              </a:rPr>
              <a:t>de </a:t>
            </a:r>
            <a:r>
              <a:rPr lang="fr-FR" sz="2800" b="0" i="0" u="none" strike="noStrike" smtClean="0">
                <a:effectLst/>
                <a:latin typeface="Times New Roman" panose="02020603050405020304" pitchFamily="18" charset="0"/>
                <a:cs typeface="Times New Roman" panose="02020603050405020304" pitchFamily="18" charset="0"/>
              </a:rPr>
              <a:t>863 </a:t>
            </a:r>
            <a:r>
              <a:rPr lang="fr-FR" sz="2800" b="0" i="0" u="none" strike="noStrike" dirty="0">
                <a:effectLst/>
                <a:latin typeface="Times New Roman" panose="02020603050405020304" pitchFamily="18" charset="0"/>
                <a:cs typeface="Times New Roman" panose="02020603050405020304" pitchFamily="18" charset="0"/>
              </a:rPr>
              <a:t>lignes comprenant les contenus des différents articles de presse, les noms des auteurs, ainsi que les dates de publication associées.</a:t>
            </a:r>
          </a:p>
          <a:p>
            <a:pPr marL="0" indent="0">
              <a:buNone/>
            </a:pPr>
            <a:r>
              <a:rPr lang="fr-FR" sz="3200" dirty="0" smtClean="0">
                <a:latin typeface="Times New Roman" panose="02020603050405020304" pitchFamily="18" charset="0"/>
                <a:cs typeface="Times New Roman" panose="02020603050405020304" pitchFamily="18" charset="0"/>
              </a:rPr>
              <a:t>														</a:t>
            </a:r>
            <a:r>
              <a:rPr lang="fr-FR" sz="3200" dirty="0" smtClean="0">
                <a:latin typeface="Times New Roman" panose="02020603050405020304" pitchFamily="18" charset="0"/>
                <a:cs typeface="Times New Roman" panose="02020603050405020304" pitchFamily="18" charset="0"/>
                <a:hlinkClick r:id="rId2" action="ppaction://hlinkfile"/>
              </a:rPr>
              <a:t>articles_data.xlsx</a:t>
            </a:r>
            <a:endParaRPr lang="fr-FR" sz="3200" dirty="0">
              <a:latin typeface="Times New Roman" panose="02020603050405020304" pitchFamily="18" charset="0"/>
              <a:cs typeface="Times New Roman" panose="02020603050405020304" pitchFamily="18" charset="0"/>
            </a:endParaRPr>
          </a:p>
        </p:txBody>
      </p:sp>
      <p:pic>
        <p:nvPicPr>
          <p:cNvPr id="4" name="Image 3">
            <a:extLst>
              <a:ext uri="{FF2B5EF4-FFF2-40B4-BE49-F238E27FC236}">
                <a16:creationId xmlns:a16="http://schemas.microsoft.com/office/drawing/2014/main" id="{785C82DB-8B90-CEB6-4200-1735CECB120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H="1">
            <a:off x="1738669" y="257358"/>
            <a:ext cx="685015" cy="685015"/>
          </a:xfrm>
          <a:prstGeom prst="rect">
            <a:avLst/>
          </a:prstGeom>
        </p:spPr>
      </p:pic>
      <p:pic>
        <p:nvPicPr>
          <p:cNvPr id="6" name="Image 5">
            <a:extLst>
              <a:ext uri="{FF2B5EF4-FFF2-40B4-BE49-F238E27FC236}">
                <a16:creationId xmlns:a16="http://schemas.microsoft.com/office/drawing/2014/main" id="{3C0487E1-38F9-9B4B-1030-2A1EF558E8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65" y="3860800"/>
            <a:ext cx="5874308" cy="2339028"/>
          </a:xfrm>
          <a:prstGeom prst="rect">
            <a:avLst/>
          </a:prstGeom>
        </p:spPr>
      </p:pic>
    </p:spTree>
    <p:extLst>
      <p:ext uri="{BB962C8B-B14F-4D97-AF65-F5344CB8AC3E}">
        <p14:creationId xmlns:p14="http://schemas.microsoft.com/office/powerpoint/2010/main" val="21184861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que">
  <a:themeElements>
    <a:clrScheme name="Organiqu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que">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que">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631</TotalTime>
  <Words>1700</Words>
  <Application>Microsoft Office PowerPoint</Application>
  <PresentationFormat>Grand écran</PresentationFormat>
  <Paragraphs>116</Paragraphs>
  <Slides>29</Slides>
  <Notes>3</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29</vt:i4>
      </vt:variant>
    </vt:vector>
  </HeadingPairs>
  <TitlesOfParts>
    <vt:vector size="35" baseType="lpstr">
      <vt:lpstr>Arial</vt:lpstr>
      <vt:lpstr>Calibri</vt:lpstr>
      <vt:lpstr>Garamond</vt:lpstr>
      <vt:lpstr>Times New Roman</vt:lpstr>
      <vt:lpstr>Wingdings</vt:lpstr>
      <vt:lpstr>Organique</vt:lpstr>
      <vt:lpstr>Présentation PowerPoint</vt:lpstr>
      <vt:lpstr>PLAN</vt:lpstr>
      <vt:lpstr>INTRODUCTION </vt:lpstr>
      <vt:lpstr>  INTRODUCTION</vt:lpstr>
      <vt:lpstr>INTRODUCTION</vt:lpstr>
      <vt:lpstr>PROBLEMATIQUE</vt:lpstr>
      <vt:lpstr>  PROBLEMATIQUE</vt:lpstr>
      <vt:lpstr>Description des données </vt:lpstr>
      <vt:lpstr>Description des données</vt:lpstr>
      <vt:lpstr>Description des données</vt:lpstr>
      <vt:lpstr>Prétraitement des données </vt:lpstr>
      <vt:lpstr>Présentation PowerPoint</vt:lpstr>
      <vt:lpstr>A. Le web scraping</vt:lpstr>
      <vt:lpstr> B. L'extraction de faits  (sujets, prédicats, objets)</vt:lpstr>
      <vt:lpstr> B. L'extraction de faits  (sujets, prédicats, objets)</vt:lpstr>
      <vt:lpstr> B. L'extraction de faits  (sujets, prédicats, objets)</vt:lpstr>
      <vt:lpstr>Présentation PowerPoint</vt:lpstr>
      <vt:lpstr>Etude technique du projet</vt:lpstr>
      <vt:lpstr>Etude technique du projet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vt:lpstr>
      <vt:lpstr>Conclusion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dc:title>
  <dc:creator>fatoumata sow</dc:creator>
  <cp:lastModifiedBy>CHEF DES TRAVAUX CFP</cp:lastModifiedBy>
  <cp:revision>56</cp:revision>
  <dcterms:created xsi:type="dcterms:W3CDTF">2024-05-13T10:51:05Z</dcterms:created>
  <dcterms:modified xsi:type="dcterms:W3CDTF">2024-05-16T09:33:19Z</dcterms:modified>
</cp:coreProperties>
</file>